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332" r:id="rId6"/>
    <p:sldId id="256" r:id="rId7"/>
    <p:sldId id="375" r:id="rId8"/>
    <p:sldId id="350" r:id="rId9"/>
    <p:sldId id="351" r:id="rId10"/>
    <p:sldId id="401" r:id="rId11"/>
    <p:sldId id="403" r:id="rId12"/>
    <p:sldId id="404" r:id="rId13"/>
    <p:sldId id="258" r:id="rId14"/>
    <p:sldId id="272" r:id="rId15"/>
    <p:sldId id="368" r:id="rId16"/>
    <p:sldId id="369" r:id="rId17"/>
    <p:sldId id="370" r:id="rId18"/>
    <p:sldId id="371" r:id="rId19"/>
    <p:sldId id="372" r:id="rId20"/>
    <p:sldId id="373" r:id="rId21"/>
    <p:sldId id="374" r:id="rId22"/>
    <p:sldId id="405" r:id="rId23"/>
    <p:sldId id="426" r:id="rId24"/>
    <p:sldId id="427" r:id="rId25"/>
    <p:sldId id="406" r:id="rId26"/>
    <p:sldId id="428" r:id="rId27"/>
    <p:sldId id="261" r:id="rId28"/>
    <p:sldId id="262" r:id="rId29"/>
    <p:sldId id="263" r:id="rId30"/>
    <p:sldId id="429" r:id="rId31"/>
    <p:sldId id="430" r:id="rId32"/>
    <p:sldId id="431" r:id="rId33"/>
    <p:sldId id="432" r:id="rId34"/>
    <p:sldId id="265" r:id="rId35"/>
    <p:sldId id="433" r:id="rId36"/>
    <p:sldId id="281" r:id="rId37"/>
    <p:sldId id="266" r:id="rId38"/>
    <p:sldId id="529" r:id="rId39"/>
    <p:sldId id="530" r:id="rId40"/>
    <p:sldId id="531" r:id="rId41"/>
    <p:sldId id="532" r:id="rId42"/>
    <p:sldId id="528" r:id="rId43"/>
    <p:sldId id="395" r:id="rId44"/>
    <p:sldId id="408" r:id="rId45"/>
    <p:sldId id="409" r:id="rId46"/>
    <p:sldId id="412" r:id="rId47"/>
    <p:sldId id="413" r:id="rId48"/>
    <p:sldId id="414" r:id="rId49"/>
    <p:sldId id="415" r:id="rId50"/>
    <p:sldId id="410" r:id="rId51"/>
    <p:sldId id="411" r:id="rId52"/>
    <p:sldId id="397" r:id="rId53"/>
    <p:sldId id="421" r:id="rId54"/>
    <p:sldId id="420" r:id="rId55"/>
    <p:sldId id="416" r:id="rId56"/>
    <p:sldId id="417" r:id="rId57"/>
    <p:sldId id="418" r:id="rId58"/>
    <p:sldId id="422" r:id="rId59"/>
    <p:sldId id="419" r:id="rId60"/>
    <p:sldId id="399" r:id="rId61"/>
    <p:sldId id="407" r:id="rId62"/>
    <p:sldId id="282" r:id="rId63"/>
    <p:sldId id="434" r:id="rId64"/>
    <p:sldId id="460" r:id="rId65"/>
    <p:sldId id="286" r:id="rId66"/>
    <p:sldId id="435" r:id="rId67"/>
    <p:sldId id="287" r:id="rId68"/>
    <p:sldId id="436" r:id="rId69"/>
    <p:sldId id="288" r:id="rId70"/>
    <p:sldId id="290" r:id="rId71"/>
    <p:sldId id="437" r:id="rId72"/>
    <p:sldId id="289" r:id="rId73"/>
    <p:sldId id="438" r:id="rId74"/>
    <p:sldId id="439" r:id="rId75"/>
    <p:sldId id="440" r:id="rId76"/>
    <p:sldId id="441" r:id="rId77"/>
    <p:sldId id="442" r:id="rId78"/>
    <p:sldId id="443" r:id="rId79"/>
    <p:sldId id="444" r:id="rId80"/>
    <p:sldId id="445" r:id="rId81"/>
    <p:sldId id="446" r:id="rId82"/>
    <p:sldId id="447" r:id="rId83"/>
    <p:sldId id="449" r:id="rId84"/>
    <p:sldId id="450" r:id="rId85"/>
    <p:sldId id="451" r:id="rId86"/>
    <p:sldId id="452" r:id="rId87"/>
    <p:sldId id="453" r:id="rId88"/>
    <p:sldId id="454" r:id="rId89"/>
    <p:sldId id="455" r:id="rId90"/>
    <p:sldId id="456" r:id="rId91"/>
    <p:sldId id="331" r:id="rId92"/>
    <p:sldId id="461" r:id="rId93"/>
    <p:sldId id="462" r:id="rId94"/>
    <p:sldId id="463" r:id="rId95"/>
    <p:sldId id="464" r:id="rId96"/>
    <p:sldId id="466" r:id="rId97"/>
    <p:sldId id="467" r:id="rId98"/>
    <p:sldId id="469" r:id="rId99"/>
    <p:sldId id="470" r:id="rId100"/>
    <p:sldId id="298" r:id="rId101"/>
    <p:sldId id="299" r:id="rId102"/>
    <p:sldId id="300" r:id="rId103"/>
    <p:sldId id="472" r:id="rId104"/>
    <p:sldId id="533" r:id="rId105"/>
    <p:sldId id="534" r:id="rId106"/>
    <p:sldId id="535" r:id="rId107"/>
    <p:sldId id="524" r:id="rId108"/>
    <p:sldId id="536" r:id="rId109"/>
    <p:sldId id="537" r:id="rId110"/>
    <p:sldId id="538" r:id="rId111"/>
    <p:sldId id="539" r:id="rId112"/>
    <p:sldId id="540" r:id="rId113"/>
    <p:sldId id="541" r:id="rId114"/>
    <p:sldId id="542" r:id="rId115"/>
    <p:sldId id="499" r:id="rId116"/>
    <p:sldId id="500" r:id="rId117"/>
    <p:sldId id="501" r:id="rId118"/>
    <p:sldId id="502" r:id="rId119"/>
    <p:sldId id="503" r:id="rId120"/>
    <p:sldId id="504" r:id="rId121"/>
    <p:sldId id="506" r:id="rId122"/>
    <p:sldId id="507" r:id="rId123"/>
    <p:sldId id="543" r:id="rId124"/>
    <p:sldId id="544" r:id="rId125"/>
    <p:sldId id="324" r:id="rId126"/>
    <p:sldId id="545" r:id="rId127"/>
    <p:sldId id="546" r:id="rId128"/>
    <p:sldId id="547" r:id="rId129"/>
    <p:sldId id="548" r:id="rId130"/>
    <p:sldId id="549" r:id="rId131"/>
    <p:sldId id="508" r:id="rId132"/>
    <p:sldId id="509" r:id="rId133"/>
    <p:sldId id="510" r:id="rId134"/>
    <p:sldId id="511" r:id="rId135"/>
    <p:sldId id="512" r:id="rId136"/>
    <p:sldId id="513" r:id="rId137"/>
    <p:sldId id="514" r:id="rId138"/>
    <p:sldId id="515" r:id="rId139"/>
    <p:sldId id="516" r:id="rId140"/>
    <p:sldId id="517" r:id="rId141"/>
    <p:sldId id="518" r:id="rId142"/>
    <p:sldId id="519" r:id="rId143"/>
    <p:sldId id="520" r:id="rId1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1" autoAdjust="0"/>
    <p:restoredTop sz="94660"/>
  </p:normalViewPr>
  <p:slideViewPr>
    <p:cSldViewPr>
      <p:cViewPr varScale="1">
        <p:scale>
          <a:sx n="61" d="100"/>
          <a:sy n="61" d="100"/>
        </p:scale>
        <p:origin x="1488"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103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417729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
        <p:nvSpPr>
          <p:cNvPr id="9" name="Footer Placeholder 8"/>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167836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915245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952046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302923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036457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2403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5030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4242680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42302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D8BD707-D9CF-40AE-B4C6-C98DA3205C09}" type="datetimeFigureOut">
              <a:rPr lang="en-US" smtClean="0">
                <a:solidFill>
                  <a:srgbClr val="000000"/>
                </a:solidFill>
              </a:rPr>
              <a:pPr/>
              <a:t>10/11/2024</a:t>
            </a:fld>
            <a:endParaRPr lang="en-US">
              <a:solidFill>
                <a:srgbClr val="000000"/>
              </a:solidFill>
            </a:endParaRP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6F15528-21DE-4FAA-801E-634DDDAF4B2B}" type="slidenum">
              <a:rPr lang="en-US" smtClean="0">
                <a:solidFill>
                  <a:srgbClr val="D1282E"/>
                </a:solidFill>
              </a:rPr>
              <a:pPr/>
              <a:t>‹#›</a:t>
            </a:fld>
            <a:endParaRPr lang="en-US">
              <a:solidFill>
                <a:srgbClr val="D1282E"/>
              </a:solidFill>
            </a:endParaRP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857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hyperlink" Target="http://www.allaboutcircuits.com/" TargetMode="Externa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1066800"/>
            <a:ext cx="5029200" cy="5281808"/>
          </a:xfrm>
          <a:prstGeom prst="rect">
            <a:avLst/>
          </a:prstGeom>
        </p:spPr>
      </p:pic>
      <p:sp>
        <p:nvSpPr>
          <p:cNvPr id="3" name="Content Placeholder 2"/>
          <p:cNvSpPr>
            <a:spLocks noGrp="1"/>
          </p:cNvSpPr>
          <p:nvPr>
            <p:ph idx="1"/>
          </p:nvPr>
        </p:nvSpPr>
        <p:spPr>
          <a:xfrm>
            <a:off x="1219200" y="1676400"/>
            <a:ext cx="7620000" cy="4373563"/>
          </a:xfrm>
        </p:spPr>
        <p:txBody>
          <a:bodyPr>
            <a:normAutofit/>
          </a:bodyPr>
          <a:lstStyle/>
          <a:p>
            <a:pPr>
              <a:lnSpc>
                <a:spcPct val="150000"/>
              </a:lnSpc>
              <a:spcBef>
                <a:spcPts val="0"/>
              </a:spcBef>
              <a:spcAft>
                <a:spcPts val="0"/>
              </a:spcAft>
            </a:pPr>
            <a:r>
              <a:rPr lang="en-US" sz="2400" dirty="0"/>
              <a:t>Electrical Drives</a:t>
            </a:r>
            <a:br>
              <a:rPr lang="en-US" dirty="0"/>
            </a:br>
            <a:endParaRPr lang="en-US" dirty="0"/>
          </a:p>
        </p:txBody>
      </p:sp>
    </p:spTree>
    <p:extLst>
      <p:ext uri="{BB962C8B-B14F-4D97-AF65-F5344CB8AC3E}">
        <p14:creationId xmlns:p14="http://schemas.microsoft.com/office/powerpoint/2010/main" val="261259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29200" cy="792162"/>
          </a:xfrm>
        </p:spPr>
        <p:txBody>
          <a:bodyPr/>
          <a:lstStyle/>
          <a:p>
            <a:r>
              <a:rPr lang="en-US" dirty="0"/>
              <a:t>Applications</a:t>
            </a:r>
          </a:p>
        </p:txBody>
      </p:sp>
      <p:sp>
        <p:nvSpPr>
          <p:cNvPr id="3" name="Content Placeholder 2"/>
          <p:cNvSpPr>
            <a:spLocks noGrp="1"/>
          </p:cNvSpPr>
          <p:nvPr>
            <p:ph idx="1"/>
          </p:nvPr>
        </p:nvSpPr>
        <p:spPr>
          <a:xfrm>
            <a:off x="228600" y="1752600"/>
            <a:ext cx="8229600" cy="4525963"/>
          </a:xfrm>
        </p:spPr>
        <p:txBody>
          <a:bodyPr>
            <a:normAutofit/>
          </a:bodyPr>
          <a:lstStyle/>
          <a:p>
            <a:pPr marL="342900" indent="-342900">
              <a:buFont typeface="Arial" panose="020B0604020202020204" pitchFamily="34" charset="0"/>
              <a:buChar char="•"/>
            </a:pPr>
            <a:r>
              <a:rPr lang="en-US" dirty="0"/>
              <a:t>Paper mills </a:t>
            </a:r>
          </a:p>
          <a:p>
            <a:pPr marL="342900" indent="-342900">
              <a:buFont typeface="Arial" panose="020B0604020202020204" pitchFamily="34" charset="0"/>
              <a:buChar char="•"/>
            </a:pPr>
            <a:r>
              <a:rPr lang="en-US" dirty="0"/>
              <a:t>Cement Mills </a:t>
            </a:r>
          </a:p>
          <a:p>
            <a:pPr marL="342900" indent="-342900">
              <a:buFont typeface="Arial" panose="020B0604020202020204" pitchFamily="34" charset="0"/>
              <a:buChar char="•"/>
            </a:pPr>
            <a:r>
              <a:rPr lang="en-US" dirty="0"/>
              <a:t>Textile mills </a:t>
            </a:r>
          </a:p>
          <a:p>
            <a:pPr marL="342900" indent="-342900">
              <a:buFont typeface="Arial" panose="020B0604020202020204" pitchFamily="34" charset="0"/>
              <a:buChar char="•"/>
            </a:pPr>
            <a:r>
              <a:rPr lang="en-US" dirty="0"/>
              <a:t>Sugar Mills  </a:t>
            </a:r>
          </a:p>
          <a:p>
            <a:pPr marL="342900" indent="-342900">
              <a:buFont typeface="Arial" panose="020B0604020202020204" pitchFamily="34" charset="0"/>
              <a:buChar char="•"/>
            </a:pPr>
            <a:r>
              <a:rPr lang="en-US" dirty="0"/>
              <a:t>Steel Mills </a:t>
            </a:r>
          </a:p>
          <a:p>
            <a:pPr marL="342900" indent="-342900">
              <a:buFont typeface="Arial" panose="020B0604020202020204" pitchFamily="34" charset="0"/>
              <a:buChar char="•"/>
            </a:pPr>
            <a:r>
              <a:rPr lang="en-US" dirty="0"/>
              <a:t> Electric Traction </a:t>
            </a:r>
          </a:p>
          <a:p>
            <a:pPr marL="342900" indent="-342900">
              <a:buFont typeface="Arial" panose="020B0604020202020204" pitchFamily="34" charset="0"/>
              <a:buChar char="•"/>
            </a:pPr>
            <a:r>
              <a:rPr lang="en-US" dirty="0"/>
              <a:t> Petrochemical Industries </a:t>
            </a:r>
          </a:p>
          <a:p>
            <a:pPr marL="342900" indent="-342900">
              <a:buFont typeface="Arial" panose="020B0604020202020204" pitchFamily="34" charset="0"/>
              <a:buChar char="•"/>
            </a:pPr>
            <a:r>
              <a:rPr lang="en-US" dirty="0"/>
              <a:t> Electrical Vehicles</a:t>
            </a:r>
          </a:p>
        </p:txBody>
      </p:sp>
    </p:spTree>
    <p:extLst>
      <p:ext uri="{BB962C8B-B14F-4D97-AF65-F5344CB8AC3E}">
        <p14:creationId xmlns:p14="http://schemas.microsoft.com/office/powerpoint/2010/main" val="15211250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209" y="300335"/>
            <a:ext cx="3598293" cy="461665"/>
          </a:xfrm>
          <a:prstGeom prst="rect">
            <a:avLst/>
          </a:prstGeom>
          <a:noFill/>
        </p:spPr>
        <p:txBody>
          <a:bodyPr wrap="none" rtlCol="0">
            <a:spAutoFit/>
          </a:bodyPr>
          <a:lstStyle/>
          <a:p>
            <a:r>
              <a:rPr lang="en-IN" sz="2400" b="1" u="sng" dirty="0">
                <a:solidFill>
                  <a:srgbClr val="FF0000"/>
                </a:solidFill>
              </a:rPr>
              <a:t>Transient Stability Concept</a:t>
            </a:r>
          </a:p>
        </p:txBody>
      </p:sp>
      <p:sp>
        <p:nvSpPr>
          <p:cNvPr id="3" name="Rectangle 2"/>
          <p:cNvSpPr/>
          <p:nvPr/>
        </p:nvSpPr>
        <p:spPr>
          <a:xfrm>
            <a:off x="420963" y="757084"/>
            <a:ext cx="8083077" cy="590931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IN" dirty="0"/>
              <a:t>In a synchronous motor drive, the steady-state speed and torque of the motor and load may be such that the steady-state stability criterion does not provide any reliable information regarding its stability. Therefore it is neces­sary to study its </a:t>
            </a:r>
            <a:r>
              <a:rPr lang="en-IN" b="1" dirty="0"/>
              <a:t>Transient stability in Electrical Drives</a:t>
            </a:r>
            <a:r>
              <a:rPr lang="en-IN" dirty="0"/>
              <a:t>.</a:t>
            </a:r>
          </a:p>
          <a:p>
            <a:pPr marL="285750" indent="-285750" algn="just">
              <a:lnSpc>
                <a:spcPct val="150000"/>
              </a:lnSpc>
              <a:buFont typeface="Arial" panose="020B0604020202020204" pitchFamily="34" charset="0"/>
              <a:buChar char="•"/>
            </a:pPr>
            <a:r>
              <a:rPr lang="en-IN" dirty="0"/>
              <a:t>It is well known that a </a:t>
            </a:r>
            <a:r>
              <a:rPr lang="en-IN" b="1" dirty="0"/>
              <a:t>synchronous motor is very sensitive to sudden changes of load</a:t>
            </a:r>
            <a:r>
              <a:rPr lang="en-IN" dirty="0"/>
              <a:t> and prone to what is called </a:t>
            </a:r>
            <a:r>
              <a:rPr lang="en-IN" b="1" dirty="0"/>
              <a:t>hunting</a:t>
            </a:r>
            <a:r>
              <a:rPr lang="en-IN" dirty="0"/>
              <a:t>.</a:t>
            </a:r>
          </a:p>
          <a:p>
            <a:pPr marL="285750" indent="-285750" algn="just">
              <a:lnSpc>
                <a:spcPct val="150000"/>
              </a:lnSpc>
              <a:buFont typeface="Arial" panose="020B0604020202020204" pitchFamily="34" charset="0"/>
              <a:buChar char="•"/>
            </a:pPr>
            <a:r>
              <a:rPr lang="en-IN" dirty="0"/>
              <a:t>The oscillatory behaviour of a rotor about a mean torque angle position is called hunting.</a:t>
            </a:r>
          </a:p>
          <a:p>
            <a:pPr marL="285750" indent="-285750" algn="just">
              <a:lnSpc>
                <a:spcPct val="150000"/>
              </a:lnSpc>
              <a:buFont typeface="Arial" panose="020B0604020202020204" pitchFamily="34" charset="0"/>
              <a:buChar char="•"/>
            </a:pPr>
            <a:r>
              <a:rPr lang="en-IN" dirty="0"/>
              <a:t>The power developed by synchronous motor, neglecting armature resistance is</a:t>
            </a:r>
          </a:p>
          <a:p>
            <a:pPr marL="285750" indent="-285750" algn="just">
              <a:lnSpc>
                <a:spcPct val="150000"/>
              </a:lnSpc>
              <a:buFont typeface="Arial" panose="020B0604020202020204" pitchFamily="34" charset="0"/>
              <a:buChar char="•"/>
            </a:pPr>
            <a:endParaRPr lang="en-IN" dirty="0">
              <a:effectLst/>
            </a:endParaRPr>
          </a:p>
          <a:p>
            <a:pPr marL="285750" indent="-285750" algn="just">
              <a:lnSpc>
                <a:spcPct val="150000"/>
              </a:lnSpc>
              <a:buFont typeface="Arial" panose="020B0604020202020204" pitchFamily="34" charset="0"/>
              <a:buChar char="•"/>
            </a:pPr>
            <a:endParaRPr lang="en-IN" dirty="0"/>
          </a:p>
          <a:p>
            <a:pPr marL="285750" indent="-285750" algn="just">
              <a:lnSpc>
                <a:spcPct val="150000"/>
              </a:lnSpc>
              <a:buFont typeface="Arial" panose="020B0604020202020204" pitchFamily="34" charset="0"/>
              <a:buChar char="•"/>
            </a:pPr>
            <a:r>
              <a:rPr lang="en-IN" dirty="0"/>
              <a:t>Let the ma­chine be operating at a power angle equal to δ, giving a power of P. The torque balance equation may be replaced by the power balance equation due to the constancy of speed.</a:t>
            </a:r>
            <a:endParaRPr lang="en-IN" dirty="0">
              <a:effectLst/>
            </a:endParaRPr>
          </a:p>
        </p:txBody>
      </p:sp>
      <mc:AlternateContent xmlns:mc="http://schemas.openxmlformats.org/markup-compatibility/2006" xmlns:a14="http://schemas.microsoft.com/office/drawing/2010/main">
        <mc:Choice Requires="a14">
          <p:sp>
            <p:nvSpPr>
              <p:cNvPr id="6" name="Rectangle 5"/>
              <p:cNvSpPr/>
              <p:nvPr/>
            </p:nvSpPr>
            <p:spPr>
              <a:xfrm>
                <a:off x="3923928" y="4592828"/>
                <a:ext cx="1571264"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b="1" i="1" smtClean="0">
                          <a:latin typeface="Cambria Math" panose="02040503050406030204" pitchFamily="18" charset="0"/>
                        </a:rPr>
                        <m:t>𝑷</m:t>
                      </m:r>
                      <m:r>
                        <a:rPr lang="en-IN" b="1" i="1" smtClean="0">
                          <a:latin typeface="Cambria Math" panose="02040503050406030204" pitchFamily="18" charset="0"/>
                        </a:rPr>
                        <m:t>= </m:t>
                      </m:r>
                      <m:f>
                        <m:fPr>
                          <m:ctrlPr>
                            <a:rPr lang="en-IN" b="1" i="1" smtClean="0">
                              <a:latin typeface="Cambria Math" panose="02040503050406030204" pitchFamily="18" charset="0"/>
                            </a:rPr>
                          </m:ctrlPr>
                        </m:fPr>
                        <m:num>
                          <m:r>
                            <a:rPr lang="en-IN" b="1" i="1" smtClean="0">
                              <a:latin typeface="Cambria Math" panose="02040503050406030204" pitchFamily="18" charset="0"/>
                            </a:rPr>
                            <m:t>𝑬𝑽</m:t>
                          </m:r>
                        </m:num>
                        <m:den>
                          <m:r>
                            <a:rPr lang="en-IN" b="1" i="1" smtClean="0">
                              <a:latin typeface="Cambria Math" panose="02040503050406030204" pitchFamily="18" charset="0"/>
                            </a:rPr>
                            <m:t>𝑿</m:t>
                          </m:r>
                        </m:den>
                      </m:f>
                      <m:r>
                        <a:rPr lang="en-IN" b="1" i="1" smtClean="0">
                          <a:latin typeface="Cambria Math" panose="02040503050406030204" pitchFamily="18" charset="0"/>
                        </a:rPr>
                        <m:t>𝒔𝒊𝒏</m:t>
                      </m:r>
                      <m:r>
                        <a:rPr lang="en-IN" b="1" i="1" smtClean="0">
                          <a:latin typeface="Cambria Math" panose="02040503050406030204" pitchFamily="18" charset="0"/>
                          <a:ea typeface="Cambria Math" panose="02040503050406030204" pitchFamily="18" charset="0"/>
                        </a:rPr>
                        <m:t>𝜹</m:t>
                      </m:r>
                    </m:oMath>
                  </m:oMathPara>
                </a14:m>
                <a:endParaRPr lang="en-IN" b="1" dirty="0"/>
              </a:p>
            </p:txBody>
          </p:sp>
        </mc:Choice>
        <mc:Fallback xmlns="">
          <p:sp>
            <p:nvSpPr>
              <p:cNvPr id="6" name="Rectangle 5"/>
              <p:cNvSpPr>
                <a:spLocks noRot="1" noChangeAspect="1" noMove="1" noResize="1" noEditPoints="1" noAdjustHandles="1" noChangeArrowheads="1" noChangeShapeType="1" noTextEdit="1"/>
              </p:cNvSpPr>
              <p:nvPr/>
            </p:nvSpPr>
            <p:spPr>
              <a:xfrm>
                <a:off x="3923928" y="4592828"/>
                <a:ext cx="1571264" cy="609077"/>
              </a:xfrm>
              <a:prstGeom prst="rect">
                <a:avLst/>
              </a:prstGeom>
              <a:blipFill>
                <a:blip r:embed="rId2"/>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36025421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209" y="300335"/>
            <a:ext cx="3598293" cy="461665"/>
          </a:xfrm>
          <a:prstGeom prst="rect">
            <a:avLst/>
          </a:prstGeom>
          <a:noFill/>
        </p:spPr>
        <p:txBody>
          <a:bodyPr wrap="none" rtlCol="0">
            <a:spAutoFit/>
          </a:bodyPr>
          <a:lstStyle/>
          <a:p>
            <a:r>
              <a:rPr lang="en-IN" sz="2400" b="1" u="sng" dirty="0">
                <a:solidFill>
                  <a:srgbClr val="FF0000"/>
                </a:solidFill>
              </a:rPr>
              <a:t>Transient Stability Concept</a:t>
            </a:r>
          </a:p>
        </p:txBody>
      </p:sp>
      <p:sp>
        <p:nvSpPr>
          <p:cNvPr id="4" name="Rectangle 3"/>
          <p:cNvSpPr/>
          <p:nvPr/>
        </p:nvSpPr>
        <p:spPr>
          <a:xfrm>
            <a:off x="467544" y="801329"/>
            <a:ext cx="8208912" cy="590931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IN" dirty="0"/>
              <a:t>When a </a:t>
            </a:r>
            <a:r>
              <a:rPr lang="en-IN" b="1" dirty="0"/>
              <a:t>load is suddenly applied </a:t>
            </a:r>
            <a:r>
              <a:rPr lang="en-IN" dirty="0"/>
              <a:t>to the shaft of a synchronous motor there is a </a:t>
            </a:r>
            <a:r>
              <a:rPr lang="en-IN" b="1" dirty="0"/>
              <a:t>momentary slowing down </a:t>
            </a:r>
            <a:r>
              <a:rPr lang="en-IN" dirty="0"/>
              <a:t>of the motor. </a:t>
            </a:r>
          </a:p>
          <a:p>
            <a:pPr marL="285750" indent="-285750" algn="just">
              <a:lnSpc>
                <a:spcPct val="150000"/>
              </a:lnSpc>
              <a:buFont typeface="Arial" panose="020B0604020202020204" pitchFamily="34" charset="0"/>
              <a:buChar char="•"/>
            </a:pPr>
            <a:r>
              <a:rPr lang="en-IN" dirty="0"/>
              <a:t>This causes the rotor to fall back from its old position in order to develop the required torque. Till the rotor attains its new position, the </a:t>
            </a:r>
            <a:r>
              <a:rPr lang="en-IN" b="1" dirty="0"/>
              <a:t>rotor releases the kinetic energy to drive the increased load during retardation</a:t>
            </a:r>
            <a:r>
              <a:rPr lang="en-IN" dirty="0"/>
              <a:t>. </a:t>
            </a:r>
          </a:p>
          <a:p>
            <a:pPr marL="285750" indent="-285750" algn="just">
              <a:lnSpc>
                <a:spcPct val="150000"/>
              </a:lnSpc>
              <a:buFont typeface="Arial" panose="020B0604020202020204" pitchFamily="34" charset="0"/>
              <a:buChar char="•"/>
            </a:pPr>
            <a:r>
              <a:rPr lang="en-IN" dirty="0"/>
              <a:t>The </a:t>
            </a:r>
            <a:r>
              <a:rPr lang="en-IN" b="1" dirty="0"/>
              <a:t>rotor angle increases to a value where sufficient torque is developed to drive the load</a:t>
            </a:r>
            <a:r>
              <a:rPr lang="en-IN" dirty="0"/>
              <a:t>. </a:t>
            </a:r>
          </a:p>
          <a:p>
            <a:pPr marL="285750" indent="-285750" algn="just">
              <a:lnSpc>
                <a:spcPct val="150000"/>
              </a:lnSpc>
              <a:buFont typeface="Arial" panose="020B0604020202020204" pitchFamily="34" charset="0"/>
              <a:buChar char="•"/>
            </a:pPr>
            <a:r>
              <a:rPr lang="en-IN" dirty="0"/>
              <a:t>At this position, </a:t>
            </a:r>
            <a:r>
              <a:rPr lang="en-IN" b="1" dirty="0"/>
              <a:t>ro­tor speed is less than synchronous speed</a:t>
            </a:r>
            <a:r>
              <a:rPr lang="en-IN" dirty="0"/>
              <a:t>. The rotor </a:t>
            </a:r>
            <a:r>
              <a:rPr lang="en-IN" b="1" dirty="0"/>
              <a:t>does not remain at this new equilibrium position</a:t>
            </a:r>
            <a:r>
              <a:rPr lang="en-IN" dirty="0"/>
              <a:t>. </a:t>
            </a:r>
          </a:p>
          <a:p>
            <a:pPr marL="285750" indent="-285750" algn="just">
              <a:lnSpc>
                <a:spcPct val="150000"/>
              </a:lnSpc>
              <a:buFont typeface="Arial" panose="020B0604020202020204" pitchFamily="34" charset="0"/>
              <a:buChar char="•"/>
            </a:pPr>
            <a:r>
              <a:rPr lang="en-IN" dirty="0"/>
              <a:t>It has to be </a:t>
            </a:r>
            <a:r>
              <a:rPr lang="en-IN" b="1" dirty="0"/>
              <a:t>brought back to its synchronous speed by replenishing the kinetic energy released by the rotating mass</a:t>
            </a:r>
            <a:r>
              <a:rPr lang="en-IN" dirty="0"/>
              <a:t>. Therefore the torque angle increases further. The torque developed is more than the load torque. </a:t>
            </a:r>
          </a:p>
          <a:p>
            <a:pPr marL="285750" indent="-285750" algn="just">
              <a:lnSpc>
                <a:spcPct val="150000"/>
              </a:lnSpc>
              <a:buFont typeface="Arial" panose="020B0604020202020204" pitchFamily="34" charset="0"/>
              <a:buChar char="•"/>
            </a:pPr>
            <a:r>
              <a:rPr lang="en-IN" b="1" dirty="0"/>
              <a:t>Excess torque accelerates the rotor </a:t>
            </a:r>
            <a:r>
              <a:rPr lang="en-IN" dirty="0"/>
              <a:t>and eventually </a:t>
            </a:r>
            <a:r>
              <a:rPr lang="en-IN" b="1" dirty="0"/>
              <a:t>reduces the torque angle</a:t>
            </a:r>
            <a:r>
              <a:rPr lang="en-IN" dirty="0"/>
              <a:t>. The </a:t>
            </a:r>
            <a:r>
              <a:rPr lang="en-IN" b="1" dirty="0"/>
              <a:t>rotor may overshoot the equilibrium position</a:t>
            </a:r>
            <a:r>
              <a:rPr lang="en-IN" dirty="0"/>
              <a:t>. </a:t>
            </a:r>
          </a:p>
        </p:txBody>
      </p:sp>
    </p:spTree>
    <p:extLst>
      <p:ext uri="{BB962C8B-B14F-4D97-AF65-F5344CB8AC3E}">
        <p14:creationId xmlns:p14="http://schemas.microsoft.com/office/powerpoint/2010/main" val="40715727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209" y="300335"/>
            <a:ext cx="3598293" cy="461665"/>
          </a:xfrm>
          <a:prstGeom prst="rect">
            <a:avLst/>
          </a:prstGeom>
          <a:noFill/>
        </p:spPr>
        <p:txBody>
          <a:bodyPr wrap="none" rtlCol="0">
            <a:spAutoFit/>
          </a:bodyPr>
          <a:lstStyle/>
          <a:p>
            <a:r>
              <a:rPr lang="en-IN" sz="2400" b="1" u="sng" dirty="0">
                <a:solidFill>
                  <a:srgbClr val="FF0000"/>
                </a:solidFill>
              </a:rPr>
              <a:t>Transient Stability Concept</a:t>
            </a:r>
          </a:p>
        </p:txBody>
      </p:sp>
      <p:sp>
        <p:nvSpPr>
          <p:cNvPr id="4" name="Rectangle 3"/>
          <p:cNvSpPr/>
          <p:nvPr/>
        </p:nvSpPr>
        <p:spPr>
          <a:xfrm>
            <a:off x="467544" y="801329"/>
            <a:ext cx="8208912" cy="300082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IN" dirty="0"/>
              <a:t>The </a:t>
            </a:r>
            <a:r>
              <a:rPr lang="en-IN" b="1" dirty="0"/>
              <a:t>rotor thus oscillates like a torsional pendulum </a:t>
            </a:r>
            <a:r>
              <a:rPr lang="en-IN" dirty="0"/>
              <a:t>about the equilibrium position corresponding to new torque. The motor operation is stable when the </a:t>
            </a:r>
            <a:r>
              <a:rPr lang="en-IN" b="1" dirty="0"/>
              <a:t>torque angle changes within π/2.</a:t>
            </a:r>
            <a:r>
              <a:rPr lang="en-IN" baseline="30000" dirty="0"/>
              <a:t> </a:t>
            </a:r>
          </a:p>
          <a:p>
            <a:pPr marL="285750" indent="-285750" algn="just">
              <a:lnSpc>
                <a:spcPct val="150000"/>
              </a:lnSpc>
              <a:buFont typeface="Arial" panose="020B0604020202020204" pitchFamily="34" charset="0"/>
              <a:buChar char="•"/>
            </a:pPr>
            <a:r>
              <a:rPr lang="en-IN" dirty="0"/>
              <a:t>However, </a:t>
            </a:r>
            <a:r>
              <a:rPr lang="en-IN" b="1" dirty="0"/>
              <a:t>during oscillations or hunting of the motor</a:t>
            </a:r>
            <a:r>
              <a:rPr lang="en-IN" dirty="0"/>
              <a:t>, there is a possibility that the motor has a </a:t>
            </a:r>
            <a:r>
              <a:rPr lang="en-IN" b="1" dirty="0"/>
              <a:t>torque angle greater than π/2</a:t>
            </a:r>
            <a:r>
              <a:rPr lang="en-IN" dirty="0"/>
              <a:t>. </a:t>
            </a:r>
          </a:p>
          <a:p>
            <a:pPr marL="285750" indent="-285750" algn="just">
              <a:lnSpc>
                <a:spcPct val="150000"/>
              </a:lnSpc>
              <a:buFont typeface="Arial" panose="020B0604020202020204" pitchFamily="34" charset="0"/>
              <a:buChar char="•"/>
            </a:pPr>
            <a:r>
              <a:rPr lang="en-IN" dirty="0"/>
              <a:t>The motor may be stable or may lose its stability. In such cases the </a:t>
            </a:r>
            <a:r>
              <a:rPr lang="en-IN" b="1" dirty="0"/>
              <a:t>stability of the drive </a:t>
            </a:r>
            <a:r>
              <a:rPr lang="en-IN" dirty="0"/>
              <a:t>can be estimated using </a:t>
            </a:r>
            <a:r>
              <a:rPr lang="en-IN" b="1" dirty="0"/>
              <a:t>equal area criterion</a:t>
            </a:r>
            <a:r>
              <a:rPr lang="en-IN" dirty="0"/>
              <a:t>. </a:t>
            </a:r>
          </a:p>
        </p:txBody>
      </p:sp>
    </p:spTree>
    <p:extLst>
      <p:ext uri="{BB962C8B-B14F-4D97-AF65-F5344CB8AC3E}">
        <p14:creationId xmlns:p14="http://schemas.microsoft.com/office/powerpoint/2010/main" val="15720188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548680"/>
            <a:ext cx="8064896" cy="1711366"/>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dirty="0"/>
              <a:t>As shown in Fig. in an </a:t>
            </a:r>
            <a:r>
              <a:rPr lang="en-US" b="1" dirty="0"/>
              <a:t>unstable system</a:t>
            </a:r>
            <a:r>
              <a:rPr lang="en-US" dirty="0"/>
              <a:t>, </a:t>
            </a:r>
            <a:r>
              <a:rPr lang="en-US" b="1" dirty="0"/>
              <a:t>δ increases indefinitely with time </a:t>
            </a:r>
            <a:r>
              <a:rPr lang="en-US" dirty="0"/>
              <a:t>and machine looses synchronism. </a:t>
            </a:r>
          </a:p>
          <a:p>
            <a:pPr marL="285750" indent="-285750" algn="just">
              <a:lnSpc>
                <a:spcPct val="150000"/>
              </a:lnSpc>
              <a:buFont typeface="Arial" panose="020B0604020202020204" pitchFamily="34" charset="0"/>
              <a:buChar char="•"/>
            </a:pPr>
            <a:r>
              <a:rPr lang="en-US" dirty="0"/>
              <a:t>In a </a:t>
            </a:r>
            <a:r>
              <a:rPr lang="en-US" b="1" dirty="0">
                <a:solidFill>
                  <a:srgbClr val="FF0000"/>
                </a:solidFill>
              </a:rPr>
              <a:t>stable system</a:t>
            </a:r>
            <a:r>
              <a:rPr lang="en-US" dirty="0"/>
              <a:t>, </a:t>
            </a:r>
            <a:r>
              <a:rPr lang="en-US" dirty="0">
                <a:solidFill>
                  <a:srgbClr val="FF0000"/>
                </a:solidFill>
              </a:rPr>
              <a:t>δ undergoes oscillations, which eventually die out due to damping</a:t>
            </a:r>
            <a:r>
              <a:rPr lang="en-US" dirty="0"/>
              <a:t>.</a:t>
            </a:r>
            <a:endParaRPr lang="en-IN"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18000" contrast="57000"/>
                    </a14:imgEffect>
                  </a14:imgLayer>
                </a14:imgProps>
              </a:ext>
            </a:extLst>
          </a:blip>
          <a:stretch>
            <a:fillRect/>
          </a:stretch>
        </p:blipFill>
        <p:spPr>
          <a:xfrm>
            <a:off x="1403648" y="2447924"/>
            <a:ext cx="5254327" cy="2853283"/>
          </a:xfrm>
          <a:prstGeom prst="rect">
            <a:avLst/>
          </a:prstGeom>
        </p:spPr>
      </p:pic>
    </p:spTree>
    <p:extLst>
      <p:ext uri="{BB962C8B-B14F-4D97-AF65-F5344CB8AC3E}">
        <p14:creationId xmlns:p14="http://schemas.microsoft.com/office/powerpoint/2010/main" val="38684460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9000" contrast="53000"/>
                    </a14:imgEffect>
                  </a14:imgLayer>
                </a14:imgProps>
              </a:ext>
            </a:extLst>
          </a:blip>
          <a:srcRect l="19897" t="20678" r="14923" b="19525"/>
          <a:stretch>
            <a:fillRect/>
          </a:stretch>
        </p:blipFill>
        <p:spPr bwMode="auto">
          <a:xfrm>
            <a:off x="838200" y="762000"/>
            <a:ext cx="8077200" cy="5410200"/>
          </a:xfrm>
          <a:prstGeom prst="rect">
            <a:avLst/>
          </a:prstGeom>
          <a:noFill/>
          <a:ln w="9525">
            <a:noFill/>
            <a:miter lim="800000"/>
            <a:headEnd/>
            <a:tailEnd/>
          </a:ln>
          <a:effectLst/>
        </p:spPr>
      </p:pic>
      <p:sp>
        <p:nvSpPr>
          <p:cNvPr id="2" name="TextBox 1"/>
          <p:cNvSpPr txBox="1"/>
          <p:nvPr/>
        </p:nvSpPr>
        <p:spPr>
          <a:xfrm>
            <a:off x="864209" y="300335"/>
            <a:ext cx="3598293" cy="461665"/>
          </a:xfrm>
          <a:prstGeom prst="rect">
            <a:avLst/>
          </a:prstGeom>
          <a:noFill/>
        </p:spPr>
        <p:txBody>
          <a:bodyPr wrap="none" rtlCol="0">
            <a:spAutoFit/>
          </a:bodyPr>
          <a:lstStyle/>
          <a:p>
            <a:r>
              <a:rPr lang="en-IN" sz="2400" b="1" u="sng" dirty="0">
                <a:solidFill>
                  <a:srgbClr val="FF0000"/>
                </a:solidFill>
              </a:rPr>
              <a:t>Transient Stability Concept</a:t>
            </a:r>
          </a:p>
        </p:txBody>
      </p:sp>
      <p:sp>
        <p:nvSpPr>
          <p:cNvPr id="4" name="TextBox 3"/>
          <p:cNvSpPr txBox="1"/>
          <p:nvPr/>
        </p:nvSpPr>
        <p:spPr>
          <a:xfrm>
            <a:off x="5724128" y="5013176"/>
            <a:ext cx="2353401" cy="646331"/>
          </a:xfrm>
          <a:prstGeom prst="rect">
            <a:avLst/>
          </a:prstGeom>
          <a:noFill/>
        </p:spPr>
        <p:txBody>
          <a:bodyPr wrap="none" rtlCol="0">
            <a:spAutoFit/>
          </a:bodyPr>
          <a:lstStyle/>
          <a:p>
            <a:r>
              <a:rPr lang="en-IN" b="1" dirty="0"/>
              <a:t>A1 – Acceleration area</a:t>
            </a:r>
          </a:p>
          <a:p>
            <a:r>
              <a:rPr lang="en-IN" b="1" dirty="0"/>
              <a:t>A2 – Deceleration area</a:t>
            </a:r>
          </a:p>
        </p:txBody>
      </p:sp>
    </p:spTree>
    <p:extLst>
      <p:ext uri="{BB962C8B-B14F-4D97-AF65-F5344CB8AC3E}">
        <p14:creationId xmlns:p14="http://schemas.microsoft.com/office/powerpoint/2010/main" val="39970007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209" y="300335"/>
            <a:ext cx="3598293" cy="461665"/>
          </a:xfrm>
          <a:prstGeom prst="rect">
            <a:avLst/>
          </a:prstGeom>
          <a:noFill/>
        </p:spPr>
        <p:txBody>
          <a:bodyPr wrap="none" rtlCol="0">
            <a:spAutoFit/>
          </a:bodyPr>
          <a:lstStyle/>
          <a:p>
            <a:r>
              <a:rPr lang="en-IN" sz="2400" b="1" u="sng" dirty="0">
                <a:solidFill>
                  <a:srgbClr val="FF0000"/>
                </a:solidFill>
              </a:rPr>
              <a:t>Transient Stability Concept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762000"/>
            <a:ext cx="6048672" cy="4553364"/>
          </a:xfrm>
          <a:prstGeom prst="rect">
            <a:avLst/>
          </a:prstGeom>
        </p:spPr>
      </p:pic>
      <p:sp>
        <p:nvSpPr>
          <p:cNvPr id="5" name="TextBox 4"/>
          <p:cNvSpPr txBox="1"/>
          <p:nvPr/>
        </p:nvSpPr>
        <p:spPr>
          <a:xfrm>
            <a:off x="1115616" y="5805264"/>
            <a:ext cx="2353401" cy="646331"/>
          </a:xfrm>
          <a:prstGeom prst="rect">
            <a:avLst/>
          </a:prstGeom>
          <a:noFill/>
        </p:spPr>
        <p:txBody>
          <a:bodyPr wrap="none" rtlCol="0">
            <a:spAutoFit/>
          </a:bodyPr>
          <a:lstStyle/>
          <a:p>
            <a:r>
              <a:rPr lang="en-IN" b="1" dirty="0"/>
              <a:t>A1 – Acceleration area</a:t>
            </a:r>
          </a:p>
          <a:p>
            <a:r>
              <a:rPr lang="en-IN" b="1" dirty="0"/>
              <a:t>A2 – Deceleration area</a:t>
            </a:r>
          </a:p>
        </p:txBody>
      </p:sp>
    </p:spTree>
    <p:extLst>
      <p:ext uri="{BB962C8B-B14F-4D97-AF65-F5344CB8AC3E}">
        <p14:creationId xmlns:p14="http://schemas.microsoft.com/office/powerpoint/2010/main" val="14664667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209" y="300335"/>
            <a:ext cx="3598293" cy="461665"/>
          </a:xfrm>
          <a:prstGeom prst="rect">
            <a:avLst/>
          </a:prstGeom>
          <a:noFill/>
        </p:spPr>
        <p:txBody>
          <a:bodyPr wrap="none" rtlCol="0">
            <a:spAutoFit/>
          </a:bodyPr>
          <a:lstStyle/>
          <a:p>
            <a:r>
              <a:rPr lang="en-IN" sz="2400" b="1" u="sng" dirty="0">
                <a:solidFill>
                  <a:srgbClr val="FF0000"/>
                </a:solidFill>
              </a:rPr>
              <a:t>Transient Stability Concept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2492896"/>
            <a:ext cx="3960440" cy="2756252"/>
          </a:xfrm>
          <a:prstGeom prst="rect">
            <a:avLst/>
          </a:prstGeom>
        </p:spPr>
      </p:pic>
      <p:sp>
        <p:nvSpPr>
          <p:cNvPr id="6" name="TextBox 5"/>
          <p:cNvSpPr txBox="1"/>
          <p:nvPr/>
        </p:nvSpPr>
        <p:spPr>
          <a:xfrm>
            <a:off x="395536" y="1073450"/>
            <a:ext cx="7946021" cy="369332"/>
          </a:xfrm>
          <a:prstGeom prst="rect">
            <a:avLst/>
          </a:prstGeom>
          <a:noFill/>
        </p:spPr>
        <p:txBody>
          <a:bodyPr wrap="none" rtlCol="0">
            <a:spAutoFit/>
          </a:bodyPr>
          <a:lstStyle/>
          <a:p>
            <a:r>
              <a:rPr lang="en-IN" b="1" dirty="0"/>
              <a:t>Does the synchronous motor is stable or unstable for below Equal Area Criterion?</a:t>
            </a:r>
          </a:p>
        </p:txBody>
      </p:sp>
    </p:spTree>
    <p:extLst>
      <p:ext uri="{BB962C8B-B14F-4D97-AF65-F5344CB8AC3E}">
        <p14:creationId xmlns:p14="http://schemas.microsoft.com/office/powerpoint/2010/main" val="41013251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47"/>
            <a:ext cx="8229600" cy="706090"/>
          </a:xfrm>
        </p:spPr>
        <p:txBody>
          <a:bodyPr>
            <a:normAutofit/>
          </a:bodyPr>
          <a:lstStyle/>
          <a:p>
            <a:r>
              <a:rPr lang="en-US" sz="3600" b="1" dirty="0">
                <a:solidFill>
                  <a:srgbClr val="C00000"/>
                </a:solidFill>
              </a:rPr>
              <a:t>Load Equalisation in Electrical Drives</a:t>
            </a:r>
          </a:p>
        </p:txBody>
      </p:sp>
      <p:sp>
        <p:nvSpPr>
          <p:cNvPr id="3" name="Content Placeholder 2"/>
          <p:cNvSpPr>
            <a:spLocks noGrp="1"/>
          </p:cNvSpPr>
          <p:nvPr>
            <p:ph idx="1"/>
          </p:nvPr>
        </p:nvSpPr>
        <p:spPr>
          <a:xfrm>
            <a:off x="457200" y="731837"/>
            <a:ext cx="8435280" cy="5937523"/>
          </a:xfrm>
        </p:spPr>
        <p:txBody>
          <a:bodyPr>
            <a:noAutofit/>
          </a:bodyPr>
          <a:lstStyle/>
          <a:p>
            <a:pPr algn="just">
              <a:lnSpc>
                <a:spcPct val="150000"/>
              </a:lnSpc>
            </a:pPr>
            <a:r>
              <a:rPr lang="en-US" sz="1800" dirty="0"/>
              <a:t>In some drive applications, load torque fluctuates widely within short intervals of time. </a:t>
            </a:r>
          </a:p>
          <a:p>
            <a:pPr algn="just">
              <a:lnSpc>
                <a:spcPct val="150000"/>
              </a:lnSpc>
            </a:pPr>
            <a:r>
              <a:rPr lang="en-US" sz="1800" dirty="0"/>
              <a:t>For example, in pressing machines a large torque of short duration is required during pressing operation, otherwise the torque is nearly zero. </a:t>
            </a:r>
          </a:p>
          <a:p>
            <a:pPr algn="just">
              <a:lnSpc>
                <a:spcPct val="150000"/>
              </a:lnSpc>
            </a:pPr>
            <a:r>
              <a:rPr lang="en-US" sz="1800" dirty="0"/>
              <a:t>Other examples are electric hammer, steel rolling mills and reciprocating pumps. In such drives, if motor is required to supply peak torque demanded by load, first motor rating has to be high. Secondly, motor will draw a pulsed current from the supply. </a:t>
            </a:r>
          </a:p>
          <a:p>
            <a:pPr algn="just">
              <a:lnSpc>
                <a:spcPct val="150000"/>
              </a:lnSpc>
            </a:pPr>
            <a:r>
              <a:rPr lang="en-US" sz="1800" dirty="0"/>
              <a:t>When amplitude of pulsed current forms an appreciable proportion of supply line capacity, it gives rise to line voltage fluctuations, which adversely affect other loads connected to the line. </a:t>
            </a:r>
          </a:p>
          <a:p>
            <a:pPr algn="just">
              <a:lnSpc>
                <a:spcPct val="150000"/>
              </a:lnSpc>
            </a:pPr>
            <a:r>
              <a:rPr lang="en-US" sz="1800" dirty="0"/>
              <a:t>In some applications, peak load demanded may form major proportion of the source capacity itself, as in blooming mills, then load fluctuations may also adversely affect the stability of source.</a:t>
            </a:r>
          </a:p>
        </p:txBody>
      </p:sp>
    </p:spTree>
    <p:extLst>
      <p:ext uri="{BB962C8B-B14F-4D97-AF65-F5344CB8AC3E}">
        <p14:creationId xmlns:p14="http://schemas.microsoft.com/office/powerpoint/2010/main" val="23791090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descr="https://www.eeeguide.com/wp-content/uploads/2018/12/Load-Equalisation-in-Electrical-Drive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2" name="AutoShape 4" descr="https://www.eeeguide.com/wp-content/uploads/2018/12/Load-Equalisation-in-Electrical-Drive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3493" name="Picture 5"/>
          <p:cNvPicPr>
            <a:picLocks noChangeAspect="1" noChangeArrowheads="1"/>
          </p:cNvPicPr>
          <p:nvPr/>
        </p:nvPicPr>
        <p:blipFill>
          <a:blip r:embed="rId2"/>
          <a:srcRect l="20498" t="39584" r="50805" b="30208"/>
          <a:stretch>
            <a:fillRect/>
          </a:stretch>
        </p:blipFill>
        <p:spPr bwMode="auto">
          <a:xfrm>
            <a:off x="1371600" y="1600200"/>
            <a:ext cx="6553200" cy="39624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FBBAEB5B-384E-6AE2-1AED-B553322EECCE}"/>
              </a:ext>
            </a:extLst>
          </p:cNvPr>
          <p:cNvSpPr txBox="1">
            <a:spLocks/>
          </p:cNvSpPr>
          <p:nvPr/>
        </p:nvSpPr>
        <p:spPr>
          <a:xfrm>
            <a:off x="457200" y="25747"/>
            <a:ext cx="8229600" cy="70609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solidFill>
                  <a:srgbClr val="C00000"/>
                </a:solidFill>
              </a:rPr>
              <a:t>Load Equalisation in Electrical Drives</a:t>
            </a:r>
            <a:endParaRPr lang="en-US" sz="3600" b="1" dirty="0">
              <a:solidFill>
                <a:srgbClr val="C00000"/>
              </a:solidFill>
            </a:endParaRPr>
          </a:p>
        </p:txBody>
      </p:sp>
    </p:spTree>
    <p:extLst>
      <p:ext uri="{BB962C8B-B14F-4D97-AF65-F5344CB8AC3E}">
        <p14:creationId xmlns:p14="http://schemas.microsoft.com/office/powerpoint/2010/main" val="41981118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976664"/>
          </a:xfrm>
        </p:spPr>
        <p:txBody>
          <a:bodyPr>
            <a:normAutofit lnSpcReduction="10000"/>
          </a:bodyPr>
          <a:lstStyle/>
          <a:p>
            <a:pPr algn="just">
              <a:lnSpc>
                <a:spcPct val="150000"/>
              </a:lnSpc>
            </a:pPr>
            <a:r>
              <a:rPr lang="en-US" sz="2000" dirty="0"/>
              <a:t>Above mentioned problems of fluctuating loads are overcome by mounting a flywheel on the motor shaft in non-reversible drives. Motor speed-torque characteristic is made drooping. Alternatively, by closed loop current control torque is prevented from exceeding a permissible value. </a:t>
            </a:r>
          </a:p>
          <a:p>
            <a:pPr algn="just">
              <a:lnSpc>
                <a:spcPct val="150000"/>
              </a:lnSpc>
            </a:pPr>
            <a:r>
              <a:rPr lang="en-US" sz="2000" dirty="0"/>
              <a:t>During high load period, load torque will be much larger compared to the motor torque. Deceleration occurs producing a large dynamic torque component (J </a:t>
            </a:r>
            <a:r>
              <a:rPr lang="en-US" sz="2000" dirty="0" err="1"/>
              <a:t>dω</a:t>
            </a:r>
            <a:r>
              <a:rPr lang="en-US" sz="2000" baseline="-25000" dirty="0" err="1"/>
              <a:t>m</a:t>
            </a:r>
            <a:r>
              <a:rPr lang="en-US" sz="2000" dirty="0"/>
              <a:t>/</a:t>
            </a:r>
            <a:r>
              <a:rPr lang="en-US" sz="2000" dirty="0" err="1"/>
              <a:t>dt</a:t>
            </a:r>
            <a:r>
              <a:rPr lang="en-US" sz="2000" dirty="0"/>
              <a:t>). </a:t>
            </a:r>
          </a:p>
          <a:p>
            <a:pPr algn="just">
              <a:lnSpc>
                <a:spcPct val="150000"/>
              </a:lnSpc>
            </a:pPr>
            <a:r>
              <a:rPr lang="en-US" sz="2000" dirty="0"/>
              <a:t>Dynamic torque and motor torque together are able to produce torque required by the load Because of Fig. Shapes of motor speed torque curves for deceleration, the motor speed falls. </a:t>
            </a:r>
          </a:p>
          <a:p>
            <a:pPr algn="just">
              <a:lnSpc>
                <a:spcPct val="150000"/>
              </a:lnSpc>
            </a:pPr>
            <a:r>
              <a:rPr lang="en-US" sz="2000" dirty="0"/>
              <a:t>During light load period, the motor torque exceeds the load torque causing acceleration Speed is brought back to original value before the next high load period.</a:t>
            </a:r>
          </a:p>
        </p:txBody>
      </p:sp>
      <p:sp>
        <p:nvSpPr>
          <p:cNvPr id="2" name="Title 1">
            <a:extLst>
              <a:ext uri="{FF2B5EF4-FFF2-40B4-BE49-F238E27FC236}">
                <a16:creationId xmlns:a16="http://schemas.microsoft.com/office/drawing/2014/main" id="{A33B2806-40C2-8236-2F68-D440E4305010}"/>
              </a:ext>
            </a:extLst>
          </p:cNvPr>
          <p:cNvSpPr>
            <a:spLocks noGrp="1"/>
          </p:cNvSpPr>
          <p:nvPr>
            <p:ph type="title"/>
          </p:nvPr>
        </p:nvSpPr>
        <p:spPr>
          <a:xfrm>
            <a:off x="457200" y="25747"/>
            <a:ext cx="8229600" cy="706090"/>
          </a:xfrm>
        </p:spPr>
        <p:txBody>
          <a:bodyPr>
            <a:normAutofit/>
          </a:bodyPr>
          <a:lstStyle/>
          <a:p>
            <a:r>
              <a:rPr lang="en-US" sz="3600" b="1" dirty="0">
                <a:solidFill>
                  <a:srgbClr val="C00000"/>
                </a:solidFill>
              </a:rPr>
              <a:t>Load Equalisation in Electrical Drives</a:t>
            </a:r>
          </a:p>
        </p:txBody>
      </p:sp>
    </p:spTree>
    <p:extLst>
      <p:ext uri="{BB962C8B-B14F-4D97-AF65-F5344CB8AC3E}">
        <p14:creationId xmlns:p14="http://schemas.microsoft.com/office/powerpoint/2010/main" val="77227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01000" cy="1295082"/>
          </a:xfrm>
        </p:spPr>
        <p:txBody>
          <a:bodyPr>
            <a:normAutofit fontScale="90000"/>
          </a:bodyPr>
          <a:lstStyle/>
          <a:p>
            <a:pPr fontAlgn="auto">
              <a:spcAft>
                <a:spcPts val="0"/>
              </a:spcAft>
              <a:defRPr/>
            </a:pPr>
            <a:br>
              <a:rPr lang="en-US" dirty="0"/>
            </a:br>
            <a:r>
              <a:rPr lang="en-US" dirty="0"/>
              <a:t>motors for particular applications</a:t>
            </a:r>
          </a:p>
        </p:txBody>
      </p:sp>
      <p:sp>
        <p:nvSpPr>
          <p:cNvPr id="20482" name="Content Placeholder 2"/>
          <p:cNvSpPr>
            <a:spLocks noGrp="1"/>
          </p:cNvSpPr>
          <p:nvPr>
            <p:ph idx="1"/>
          </p:nvPr>
        </p:nvSpPr>
        <p:spPr/>
        <p:txBody>
          <a:bodyPr>
            <a:normAutofit/>
          </a:bodyPr>
          <a:lstStyle/>
          <a:p>
            <a:r>
              <a:rPr lang="en-US" dirty="0">
                <a:solidFill>
                  <a:srgbClr val="C00000"/>
                </a:solidFill>
              </a:rPr>
              <a:t>Steel rolling mills</a:t>
            </a:r>
          </a:p>
          <a:p>
            <a:r>
              <a:rPr lang="en-US" dirty="0"/>
              <a:t>Driving motor is required to withstand severe and rapid torque and speed change</a:t>
            </a:r>
          </a:p>
          <a:p>
            <a:r>
              <a:rPr lang="en-US" dirty="0">
                <a:solidFill>
                  <a:srgbClr val="C00000"/>
                </a:solidFill>
              </a:rPr>
              <a:t>SCR controlled DC shunt motor is used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3450566"/>
            <a:ext cx="4114800" cy="2950234"/>
          </a:xfrm>
          <a:prstGeom prst="rect">
            <a:avLst/>
          </a:prstGeom>
        </p:spPr>
      </p:pic>
    </p:spTree>
    <p:extLst>
      <p:ext uri="{BB962C8B-B14F-4D97-AF65-F5344CB8AC3E}">
        <p14:creationId xmlns:p14="http://schemas.microsoft.com/office/powerpoint/2010/main" val="12137606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90600"/>
            <a:ext cx="8077200" cy="5135563"/>
          </a:xfrm>
        </p:spPr>
        <p:txBody>
          <a:bodyPr>
            <a:normAutofit fontScale="77500" lnSpcReduction="20000"/>
          </a:bodyPr>
          <a:lstStyle/>
          <a:p>
            <a:pPr algn="just" fontAlgn="base">
              <a:lnSpc>
                <a:spcPct val="160000"/>
              </a:lnSpc>
            </a:pPr>
            <a:r>
              <a:rPr lang="en-US" dirty="0"/>
              <a:t>Variation of motor and load torques, and speed for a periodic load and for a drooping motor speed-torque curve are shown in Fig. </a:t>
            </a:r>
          </a:p>
          <a:p>
            <a:pPr algn="just" fontAlgn="base">
              <a:lnSpc>
                <a:spcPct val="160000"/>
              </a:lnSpc>
            </a:pPr>
            <a:r>
              <a:rPr lang="en-US" dirty="0"/>
              <a:t> It shows that peak torque required from the motor has much smaller value than the peak load torque. </a:t>
            </a:r>
          </a:p>
          <a:p>
            <a:pPr algn="just" fontAlgn="base">
              <a:lnSpc>
                <a:spcPct val="160000"/>
              </a:lnSpc>
            </a:pPr>
            <a:r>
              <a:rPr lang="en-US" dirty="0"/>
              <a:t>Hence, a </a:t>
            </a:r>
            <a:r>
              <a:rPr lang="en-US" dirty="0">
                <a:hlinkClick r:id="rId2"/>
              </a:rPr>
              <a:t>motor</a:t>
            </a:r>
            <a:r>
              <a:rPr lang="en-US" dirty="0"/>
              <a:t> with much smaller rating than peak load can be used and peak current drawn by motor from the source is reduced by a large amount. </a:t>
            </a:r>
          </a:p>
          <a:p>
            <a:pPr algn="just" fontAlgn="base">
              <a:lnSpc>
                <a:spcPct val="170000"/>
              </a:lnSpc>
            </a:pPr>
            <a:r>
              <a:rPr lang="en-US" dirty="0"/>
              <a:t>Fluctuations in motor torque and speed are also reduced. Since power drawn from the source fluctuates very little, this is called load </a:t>
            </a:r>
            <a:r>
              <a:rPr lang="en-US" dirty="0" err="1"/>
              <a:t>equalisation</a:t>
            </a:r>
            <a:r>
              <a:rPr lang="en-US" dirty="0"/>
              <a:t>.</a:t>
            </a:r>
          </a:p>
        </p:txBody>
      </p:sp>
      <p:sp>
        <p:nvSpPr>
          <p:cNvPr id="2" name="Title 1">
            <a:extLst>
              <a:ext uri="{FF2B5EF4-FFF2-40B4-BE49-F238E27FC236}">
                <a16:creationId xmlns:a16="http://schemas.microsoft.com/office/drawing/2014/main" id="{7117B6E9-BB25-FBD6-C6F8-30D3E84B046B}"/>
              </a:ext>
            </a:extLst>
          </p:cNvPr>
          <p:cNvSpPr>
            <a:spLocks noGrp="1"/>
          </p:cNvSpPr>
          <p:nvPr>
            <p:ph type="title"/>
          </p:nvPr>
        </p:nvSpPr>
        <p:spPr>
          <a:xfrm>
            <a:off x="457200" y="130622"/>
            <a:ext cx="8229600" cy="706090"/>
          </a:xfrm>
        </p:spPr>
        <p:txBody>
          <a:bodyPr>
            <a:normAutofit/>
          </a:bodyPr>
          <a:lstStyle/>
          <a:p>
            <a:r>
              <a:rPr lang="en-US" sz="3600" b="1" dirty="0">
                <a:solidFill>
                  <a:srgbClr val="C00000"/>
                </a:solidFill>
              </a:rPr>
              <a:t>Load Equalisation in Electrical Drives</a:t>
            </a:r>
          </a:p>
        </p:txBody>
      </p:sp>
    </p:spTree>
    <p:extLst>
      <p:ext uri="{BB962C8B-B14F-4D97-AF65-F5344CB8AC3E}">
        <p14:creationId xmlns:p14="http://schemas.microsoft.com/office/powerpoint/2010/main" val="2119307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291" y="642342"/>
            <a:ext cx="8245141" cy="5162922"/>
          </a:xfrm>
          <a:prstGeom prst="rect">
            <a:avLst/>
          </a:prstGeom>
        </p:spPr>
      </p:pic>
    </p:spTree>
    <p:extLst>
      <p:ext uri="{BB962C8B-B14F-4D97-AF65-F5344CB8AC3E}">
        <p14:creationId xmlns:p14="http://schemas.microsoft.com/office/powerpoint/2010/main" val="11861940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836712"/>
            <a:ext cx="8136905" cy="5256290"/>
          </a:xfrm>
          <a:prstGeom prst="rect">
            <a:avLst/>
          </a:prstGeom>
        </p:spPr>
      </p:pic>
    </p:spTree>
    <p:extLst>
      <p:ext uri="{BB962C8B-B14F-4D97-AF65-F5344CB8AC3E}">
        <p14:creationId xmlns:p14="http://schemas.microsoft.com/office/powerpoint/2010/main" val="11740015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862" r="2809"/>
          <a:stretch/>
        </p:blipFill>
        <p:spPr>
          <a:xfrm>
            <a:off x="426088" y="980728"/>
            <a:ext cx="7890330" cy="5660455"/>
          </a:xfrm>
          <a:prstGeom prst="rect">
            <a:avLst/>
          </a:prstGeom>
        </p:spPr>
      </p:pic>
    </p:spTree>
    <p:extLst>
      <p:ext uri="{BB962C8B-B14F-4D97-AF65-F5344CB8AC3E}">
        <p14:creationId xmlns:p14="http://schemas.microsoft.com/office/powerpoint/2010/main" val="24145969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735929"/>
            <a:ext cx="7848872" cy="5618591"/>
          </a:xfrm>
          <a:prstGeom prst="rect">
            <a:avLst/>
          </a:prstGeom>
        </p:spPr>
      </p:pic>
    </p:spTree>
    <p:extLst>
      <p:ext uri="{BB962C8B-B14F-4D97-AF65-F5344CB8AC3E}">
        <p14:creationId xmlns:p14="http://schemas.microsoft.com/office/powerpoint/2010/main" val="25989638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5596" y="551910"/>
            <a:ext cx="7632340" cy="2189446"/>
          </a:xfrm>
          <a:prstGeom prst="rect">
            <a:avLst/>
          </a:prstGeom>
        </p:spPr>
        <p:txBody>
          <a:bodyPr wrap="square">
            <a:spAutoFit/>
          </a:bodyPr>
          <a:lstStyle/>
          <a:p>
            <a:r>
              <a:rPr lang="en-US" sz="2000" b="1" dirty="0">
                <a:solidFill>
                  <a:srgbClr val="0A0A0A"/>
                </a:solidFill>
                <a:latin typeface="Segoe UI" panose="020B0502040204020203" pitchFamily="34" charset="0"/>
              </a:rPr>
              <a:t>Method of Load Equalization in Electrical Drives</a:t>
            </a:r>
          </a:p>
          <a:p>
            <a:pPr marL="342900" indent="-342900" algn="just">
              <a:lnSpc>
                <a:spcPct val="150000"/>
              </a:lnSpc>
              <a:buFont typeface="Arial" panose="020B0604020202020204" pitchFamily="34" charset="0"/>
              <a:buChar char="•"/>
            </a:pPr>
            <a:r>
              <a:rPr lang="en-US" sz="2000" dirty="0">
                <a:solidFill>
                  <a:srgbClr val="0A0A0A"/>
                </a:solidFill>
                <a:latin typeface="+mj-lt"/>
              </a:rPr>
              <a:t>In electrical drives, load equalization is achieved with the help of a flywheel. A flywheel is a wheel of heavyweight. This flywheel is attached to the shaft of the electric drive, and it acts as a reservoir of energy.</a:t>
            </a:r>
            <a:endParaRPr lang="en-US" sz="2000" b="0" i="0" dirty="0">
              <a:solidFill>
                <a:srgbClr val="0A0A0A"/>
              </a:solidFill>
              <a:effectLst/>
              <a:latin typeface="+mj-lt"/>
            </a:endParaRPr>
          </a:p>
        </p:txBody>
      </p:sp>
      <p:pic>
        <p:nvPicPr>
          <p:cNvPr id="3" name="Picture 2"/>
          <p:cNvPicPr>
            <a:picLocks noChangeAspect="1"/>
          </p:cNvPicPr>
          <p:nvPr/>
        </p:nvPicPr>
        <p:blipFill>
          <a:blip r:embed="rId2"/>
          <a:stretch>
            <a:fillRect/>
          </a:stretch>
        </p:blipFill>
        <p:spPr>
          <a:xfrm>
            <a:off x="683568" y="2683952"/>
            <a:ext cx="3384376" cy="3841392"/>
          </a:xfrm>
          <a:prstGeom prst="rect">
            <a:avLst/>
          </a:prstGeom>
        </p:spPr>
      </p:pic>
      <p:sp>
        <p:nvSpPr>
          <p:cNvPr id="4" name="Rectangle 3"/>
          <p:cNvSpPr/>
          <p:nvPr/>
        </p:nvSpPr>
        <p:spPr>
          <a:xfrm>
            <a:off x="3672705" y="2852936"/>
            <a:ext cx="5099522" cy="378885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dirty="0">
                <a:solidFill>
                  <a:srgbClr val="0A0A0A"/>
                </a:solidFill>
                <a:latin typeface="+mj-lt"/>
              </a:rPr>
              <a:t>During the period of light loads, the flywheel stores extra energy received from the supply. </a:t>
            </a:r>
          </a:p>
          <a:p>
            <a:pPr marL="285750" indent="-285750" algn="just">
              <a:lnSpc>
                <a:spcPct val="150000"/>
              </a:lnSpc>
              <a:buFont typeface="Arial" panose="020B0604020202020204" pitchFamily="34" charset="0"/>
              <a:buChar char="•"/>
            </a:pPr>
            <a:r>
              <a:rPr lang="en-US" dirty="0">
                <a:solidFill>
                  <a:srgbClr val="0A0A0A"/>
                </a:solidFill>
                <a:latin typeface="+mj-lt"/>
              </a:rPr>
              <a:t>During periods of heavy loads, the speed of the electrical drive decreases. Under this condition, the flywheel redistributes the stored energy to meet the load demand. </a:t>
            </a:r>
          </a:p>
          <a:p>
            <a:pPr marL="285750" indent="-285750" algn="just">
              <a:lnSpc>
                <a:spcPct val="150000"/>
              </a:lnSpc>
              <a:buFont typeface="Arial" panose="020B0604020202020204" pitchFamily="34" charset="0"/>
              <a:buChar char="•"/>
            </a:pPr>
            <a:r>
              <a:rPr lang="en-US" dirty="0">
                <a:solidFill>
                  <a:srgbClr val="0A0A0A"/>
                </a:solidFill>
                <a:latin typeface="+mj-lt"/>
              </a:rPr>
              <a:t>Hence, the electric power drawn from the supply remains constant throughout the operation of the drive.</a:t>
            </a:r>
            <a:endParaRPr lang="en-IN" dirty="0">
              <a:latin typeface="+mj-lt"/>
            </a:endParaRPr>
          </a:p>
        </p:txBody>
      </p:sp>
    </p:spTree>
    <p:extLst>
      <p:ext uri="{BB962C8B-B14F-4D97-AF65-F5344CB8AC3E}">
        <p14:creationId xmlns:p14="http://schemas.microsoft.com/office/powerpoint/2010/main" val="5151704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1247774"/>
            <a:ext cx="6658495" cy="4701505"/>
          </a:xfrm>
          <a:prstGeom prst="rect">
            <a:avLst/>
          </a:prstGeom>
        </p:spPr>
      </p:pic>
    </p:spTree>
    <p:extLst>
      <p:ext uri="{BB962C8B-B14F-4D97-AF65-F5344CB8AC3E}">
        <p14:creationId xmlns:p14="http://schemas.microsoft.com/office/powerpoint/2010/main" val="18811253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1190625"/>
            <a:ext cx="7200800" cy="4476750"/>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2810487" y="5356200"/>
                <a:ext cx="302974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b="1" i="1" smtClean="0">
                              <a:latin typeface="Cambria Math" panose="02040503050406030204" pitchFamily="18" charset="0"/>
                            </a:rPr>
                          </m:ctrlPr>
                        </m:sSubPr>
                        <m:e>
                          <m:r>
                            <a:rPr lang="en-IN" b="1" i="1" smtClean="0">
                              <a:latin typeface="Cambria Math" panose="02040503050406030204" pitchFamily="18" charset="0"/>
                            </a:rPr>
                            <m:t>𝒘</m:t>
                          </m:r>
                        </m:e>
                        <m:sub>
                          <m:r>
                            <a:rPr lang="en-IN" b="1" i="1" smtClean="0">
                              <a:latin typeface="Cambria Math" panose="02040503050406030204" pitchFamily="18" charset="0"/>
                            </a:rPr>
                            <m:t>𝒎</m:t>
                          </m:r>
                        </m:sub>
                      </m:sSub>
                      <m:r>
                        <a:rPr lang="en-IN" b="1" i="1" smtClean="0">
                          <a:latin typeface="Cambria Math" panose="02040503050406030204" pitchFamily="18" charset="0"/>
                        </a:rPr>
                        <m:t>=</m:t>
                      </m:r>
                      <m:sSub>
                        <m:sSubPr>
                          <m:ctrlPr>
                            <a:rPr lang="en-IN" b="1" i="1">
                              <a:latin typeface="Cambria Math" panose="02040503050406030204" pitchFamily="18" charset="0"/>
                            </a:rPr>
                          </m:ctrlPr>
                        </m:sSubPr>
                        <m:e>
                          <m:r>
                            <a:rPr lang="en-IN" b="1" i="1">
                              <a:latin typeface="Cambria Math" panose="02040503050406030204" pitchFamily="18" charset="0"/>
                            </a:rPr>
                            <m:t>𝒘</m:t>
                          </m:r>
                        </m:e>
                        <m:sub>
                          <m:r>
                            <a:rPr lang="en-IN" b="1" i="1">
                              <a:latin typeface="Cambria Math" panose="02040503050406030204" pitchFamily="18" charset="0"/>
                            </a:rPr>
                            <m:t>𝒎</m:t>
                          </m:r>
                          <m:r>
                            <a:rPr lang="en-IN" b="1" i="1">
                              <a:latin typeface="Cambria Math" panose="02040503050406030204" pitchFamily="18" charset="0"/>
                            </a:rPr>
                            <m:t>𝟎</m:t>
                          </m:r>
                        </m:sub>
                      </m:sSub>
                      <m:r>
                        <a:rPr lang="en-IN" b="1" i="1" smtClean="0">
                          <a:latin typeface="Cambria Math" panose="02040503050406030204" pitchFamily="18" charset="0"/>
                        </a:rPr>
                        <m:t>−</m:t>
                      </m:r>
                      <m:d>
                        <m:dPr>
                          <m:ctrlPr>
                            <a:rPr lang="en-IN" b="1" i="1" smtClean="0">
                              <a:latin typeface="Cambria Math" panose="02040503050406030204" pitchFamily="18" charset="0"/>
                            </a:rPr>
                          </m:ctrlPr>
                        </m:dPr>
                        <m:e>
                          <m:f>
                            <m:fPr>
                              <m:ctrlPr>
                                <a:rPr lang="en-IN" b="1" i="1">
                                  <a:latin typeface="Cambria Math" panose="02040503050406030204" pitchFamily="18" charset="0"/>
                                </a:rPr>
                              </m:ctrlPr>
                            </m:fPr>
                            <m:num>
                              <m:sSub>
                                <m:sSubPr>
                                  <m:ctrlPr>
                                    <a:rPr lang="en-IN" b="1" i="1">
                                      <a:latin typeface="Cambria Math" panose="02040503050406030204" pitchFamily="18" charset="0"/>
                                    </a:rPr>
                                  </m:ctrlPr>
                                </m:sSubPr>
                                <m:e>
                                  <m:r>
                                    <a:rPr lang="en-IN" b="1" i="1">
                                      <a:latin typeface="Cambria Math" panose="02040503050406030204" pitchFamily="18" charset="0"/>
                                    </a:rPr>
                                    <m:t>𝒘</m:t>
                                  </m:r>
                                </m:e>
                                <m:sub>
                                  <m:r>
                                    <a:rPr lang="en-IN" b="1" i="1">
                                      <a:latin typeface="Cambria Math" panose="02040503050406030204" pitchFamily="18" charset="0"/>
                                    </a:rPr>
                                    <m:t>𝒎</m:t>
                                  </m:r>
                                  <m:r>
                                    <a:rPr lang="en-IN" b="1" i="1">
                                      <a:latin typeface="Cambria Math" panose="02040503050406030204" pitchFamily="18" charset="0"/>
                                    </a:rPr>
                                    <m:t>𝟎</m:t>
                                  </m:r>
                                </m:sub>
                              </m:sSub>
                              <m:r>
                                <a:rPr lang="en-IN" b="1" i="1">
                                  <a:latin typeface="Cambria Math" panose="02040503050406030204" pitchFamily="18" charset="0"/>
                                </a:rPr>
                                <m:t>−</m:t>
                              </m:r>
                              <m:sSub>
                                <m:sSubPr>
                                  <m:ctrlPr>
                                    <a:rPr lang="en-IN" b="1" i="1">
                                      <a:latin typeface="Cambria Math" panose="02040503050406030204" pitchFamily="18" charset="0"/>
                                    </a:rPr>
                                  </m:ctrlPr>
                                </m:sSubPr>
                                <m:e>
                                  <m:r>
                                    <a:rPr lang="en-IN" b="1" i="1">
                                      <a:latin typeface="Cambria Math" panose="02040503050406030204" pitchFamily="18" charset="0"/>
                                    </a:rPr>
                                    <m:t>𝒘</m:t>
                                  </m:r>
                                </m:e>
                                <m:sub>
                                  <m:r>
                                    <a:rPr lang="en-IN" b="1" i="1">
                                      <a:latin typeface="Cambria Math" panose="02040503050406030204" pitchFamily="18" charset="0"/>
                                    </a:rPr>
                                    <m:t>𝒎𝒓</m:t>
                                  </m:r>
                                </m:sub>
                              </m:sSub>
                            </m:num>
                            <m:den>
                              <m:sSub>
                                <m:sSubPr>
                                  <m:ctrlPr>
                                    <a:rPr lang="en-IN" b="1" i="1">
                                      <a:latin typeface="Cambria Math" panose="02040503050406030204" pitchFamily="18" charset="0"/>
                                    </a:rPr>
                                  </m:ctrlPr>
                                </m:sSubPr>
                                <m:e>
                                  <m:r>
                                    <a:rPr lang="en-IN" b="1" i="1">
                                      <a:latin typeface="Cambria Math" panose="02040503050406030204" pitchFamily="18" charset="0"/>
                                    </a:rPr>
                                    <m:t>𝑻</m:t>
                                  </m:r>
                                </m:e>
                                <m:sub>
                                  <m:r>
                                    <a:rPr lang="en-IN" b="1" i="1">
                                      <a:latin typeface="Cambria Math" panose="02040503050406030204" pitchFamily="18" charset="0"/>
                                    </a:rPr>
                                    <m:t>𝒓</m:t>
                                  </m:r>
                                </m:sub>
                              </m:sSub>
                            </m:den>
                          </m:f>
                        </m:e>
                      </m:d>
                      <m:r>
                        <a:rPr lang="en-IN" b="1" i="1" smtClean="0">
                          <a:latin typeface="Cambria Math" panose="02040503050406030204" pitchFamily="18" charset="0"/>
                        </a:rPr>
                        <m:t>𝑻</m:t>
                      </m:r>
                    </m:oMath>
                  </m:oMathPara>
                </a14:m>
                <a:endParaRPr lang="en-IN" b="1" dirty="0"/>
              </a:p>
            </p:txBody>
          </p:sp>
        </mc:Choice>
        <mc:Fallback xmlns="">
          <p:sp>
            <p:nvSpPr>
              <p:cNvPr id="3" name="TextBox 2"/>
              <p:cNvSpPr txBox="1">
                <a:spLocks noRot="1" noChangeAspect="1" noMove="1" noResize="1" noEditPoints="1" noAdjustHandles="1" noChangeArrowheads="1" noChangeShapeType="1" noTextEdit="1"/>
              </p:cNvSpPr>
              <p:nvPr/>
            </p:nvSpPr>
            <p:spPr>
              <a:xfrm>
                <a:off x="2810487" y="5356200"/>
                <a:ext cx="3029740" cy="622350"/>
              </a:xfrm>
              <a:prstGeom prst="rect">
                <a:avLst/>
              </a:prstGeom>
              <a:blipFill>
                <a:blip r:embed="rId3"/>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15437933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srcRect l="21245" t="47917" r="52927" b="27083"/>
          <a:stretch/>
        </p:blipFill>
        <p:spPr bwMode="auto">
          <a:xfrm>
            <a:off x="1403648" y="1447800"/>
            <a:ext cx="6120680" cy="3886200"/>
          </a:xfrm>
          <a:prstGeom prst="rect">
            <a:avLst/>
          </a:prstGeom>
          <a:noFill/>
          <a:ln w="9525">
            <a:noFill/>
            <a:miter lim="800000"/>
            <a:headEnd/>
            <a:tailEnd/>
          </a:ln>
          <a:effectLst/>
        </p:spPr>
      </p:pic>
      <p:sp>
        <p:nvSpPr>
          <p:cNvPr id="3" name="Title 1">
            <a:extLst>
              <a:ext uri="{FF2B5EF4-FFF2-40B4-BE49-F238E27FC236}">
                <a16:creationId xmlns:a16="http://schemas.microsoft.com/office/drawing/2014/main" id="{93AE547F-3C70-E082-BA5B-0B38AEC9C0E7}"/>
              </a:ext>
            </a:extLst>
          </p:cNvPr>
          <p:cNvSpPr txBox="1">
            <a:spLocks/>
          </p:cNvSpPr>
          <p:nvPr/>
        </p:nvSpPr>
        <p:spPr>
          <a:xfrm>
            <a:off x="457200" y="130622"/>
            <a:ext cx="8229600" cy="70609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solidFill>
                  <a:srgbClr val="C00000"/>
                </a:solidFill>
              </a:rPr>
              <a:t>Load Equalisation in Electrical Drives</a:t>
            </a:r>
            <a:endParaRPr lang="en-US" sz="3600" b="1" dirty="0">
              <a:solidFill>
                <a:srgbClr val="C00000"/>
              </a:solidFill>
            </a:endParaRPr>
          </a:p>
        </p:txBody>
      </p:sp>
    </p:spTree>
    <p:extLst>
      <p:ext uri="{BB962C8B-B14F-4D97-AF65-F5344CB8AC3E}">
        <p14:creationId xmlns:p14="http://schemas.microsoft.com/office/powerpoint/2010/main" val="35231925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534400" cy="4536504"/>
          </a:xfrm>
        </p:spPr>
        <p:txBody>
          <a:bodyPr>
            <a:normAutofit lnSpcReduction="10000"/>
          </a:bodyPr>
          <a:lstStyle/>
          <a:p>
            <a:pPr algn="just" fontAlgn="base">
              <a:lnSpc>
                <a:spcPct val="150000"/>
              </a:lnSpc>
            </a:pPr>
            <a:r>
              <a:rPr lang="en-US" sz="2000" dirty="0"/>
              <a:t>In variable speed and reversible drives, a flywheel cannot be mounted on the motor shaft, as it will increase transient time of the drive by a large amount.</a:t>
            </a:r>
          </a:p>
          <a:p>
            <a:pPr algn="just" fontAlgn="base">
              <a:lnSpc>
                <a:spcPct val="150000"/>
              </a:lnSpc>
            </a:pPr>
            <a:r>
              <a:rPr lang="en-US" sz="2000" dirty="0"/>
              <a:t>If motor is fed from a motor-generator set (Ward-Leonard Drive), then flywheel can be mounted on the shaft of the motor-generator set. </a:t>
            </a:r>
          </a:p>
          <a:p>
            <a:pPr algn="just" fontAlgn="base">
              <a:lnSpc>
                <a:spcPct val="150000"/>
              </a:lnSpc>
            </a:pPr>
            <a:r>
              <a:rPr lang="en-US" sz="2000" dirty="0"/>
              <a:t>This arrangement of Load Equalisation in Electrical Drives on the source, but not the load on motor. Consequently, a motor capable of supplying peak-load-torque is required.</a:t>
            </a:r>
          </a:p>
          <a:p>
            <a:pPr algn="just" fontAlgn="base">
              <a:lnSpc>
                <a:spcPct val="150000"/>
              </a:lnSpc>
            </a:pPr>
            <a:r>
              <a:rPr lang="en-US" sz="2000" dirty="0"/>
              <a:t>Moment of inertia of the flywheel required for Load Equalisation in Electrical Drives is calculated as follows: Assuming a linear motor-speed-torque curve in the region of interest.</a:t>
            </a:r>
          </a:p>
        </p:txBody>
      </p:sp>
      <mc:AlternateContent xmlns:mc="http://schemas.openxmlformats.org/markup-compatibility/2006" xmlns:a14="http://schemas.microsoft.com/office/drawing/2010/main">
        <mc:Choice Requires="a14">
          <p:sp>
            <p:nvSpPr>
              <p:cNvPr id="2" name="TextBox 1"/>
              <p:cNvSpPr txBox="1"/>
              <p:nvPr/>
            </p:nvSpPr>
            <p:spPr>
              <a:xfrm>
                <a:off x="3347864" y="5517999"/>
                <a:ext cx="1681486" cy="283219"/>
              </a:xfrm>
              <a:prstGeom prst="rect">
                <a:avLst/>
              </a:prstGeom>
              <a:noFill/>
            </p:spPr>
            <p:txBody>
              <a:bodyPr wrap="none" lIns="0" tIns="0" rIns="0" bIns="0" rtlCol="0">
                <a:spAutoFit/>
              </a:bodyPr>
              <a:lstStyle/>
              <a:p>
                <a14:m>
                  <m:oMath xmlns:m="http://schemas.openxmlformats.org/officeDocument/2006/math">
                    <m:r>
                      <a:rPr lang="en-IN" b="1" i="1" smtClean="0">
                        <a:latin typeface="Cambria Math" panose="02040503050406030204" pitchFamily="18" charset="0"/>
                      </a:rPr>
                      <m:t>𝑱</m:t>
                    </m:r>
                    <m:r>
                      <a:rPr lang="en-IN" b="1" i="1" smtClean="0">
                        <a:latin typeface="Cambria Math" panose="02040503050406030204" pitchFamily="18" charset="0"/>
                      </a:rPr>
                      <m:t>=</m:t>
                    </m:r>
                    <m:r>
                      <a:rPr lang="en-IN" b="1" i="1" smtClean="0">
                        <a:latin typeface="Cambria Math" panose="02040503050406030204" pitchFamily="18" charset="0"/>
                      </a:rPr>
                      <m:t>𝑾</m:t>
                    </m:r>
                    <m:sSup>
                      <m:sSupPr>
                        <m:ctrlPr>
                          <a:rPr lang="en-IN" b="1" i="1" smtClean="0">
                            <a:latin typeface="Cambria Math" panose="02040503050406030204" pitchFamily="18" charset="0"/>
                          </a:rPr>
                        </m:ctrlPr>
                      </m:sSupPr>
                      <m:e>
                        <m:r>
                          <a:rPr lang="en-IN" b="1" i="1" smtClean="0">
                            <a:latin typeface="Cambria Math" panose="02040503050406030204" pitchFamily="18" charset="0"/>
                          </a:rPr>
                          <m:t>𝑹</m:t>
                        </m:r>
                      </m:e>
                      <m:sup>
                        <m:r>
                          <a:rPr lang="en-IN" b="1" i="1" smtClean="0">
                            <a:latin typeface="Cambria Math" panose="02040503050406030204" pitchFamily="18" charset="0"/>
                          </a:rPr>
                          <m:t>𝟐</m:t>
                        </m:r>
                      </m:sup>
                    </m:sSup>
                  </m:oMath>
                </a14:m>
                <a:r>
                  <a:rPr lang="en-IN" b="1" dirty="0"/>
                  <a:t>    Kg-m</a:t>
                </a:r>
                <a:r>
                  <a:rPr lang="en-IN" b="1" baseline="30000" dirty="0"/>
                  <a:t>2</a:t>
                </a:r>
              </a:p>
            </p:txBody>
          </p:sp>
        </mc:Choice>
        <mc:Fallback xmlns="">
          <p:sp>
            <p:nvSpPr>
              <p:cNvPr id="2" name="TextBox 1"/>
              <p:cNvSpPr txBox="1">
                <a:spLocks noRot="1" noChangeAspect="1" noMove="1" noResize="1" noEditPoints="1" noAdjustHandles="1" noChangeArrowheads="1" noChangeShapeType="1" noTextEdit="1"/>
              </p:cNvSpPr>
              <p:nvPr/>
            </p:nvSpPr>
            <p:spPr>
              <a:xfrm>
                <a:off x="3347864" y="5517999"/>
                <a:ext cx="1681486" cy="283219"/>
              </a:xfrm>
              <a:prstGeom prst="rect">
                <a:avLst/>
              </a:prstGeom>
              <a:blipFill>
                <a:blip r:embed="rId2"/>
                <a:stretch>
                  <a:fillRect l="-6159" t="-25532" r="-5435" b="-48936"/>
                </a:stretch>
              </a:blipFill>
            </p:spPr>
            <p:txBody>
              <a:bodyPr/>
              <a:lstStyle/>
              <a:p>
                <a:r>
                  <a:rPr lang="en-IN">
                    <a:noFill/>
                  </a:rPr>
                  <a:t> </a:t>
                </a:r>
              </a:p>
            </p:txBody>
          </p:sp>
        </mc:Fallback>
      </mc:AlternateContent>
      <p:sp>
        <p:nvSpPr>
          <p:cNvPr id="4" name="TextBox 3"/>
          <p:cNvSpPr txBox="1"/>
          <p:nvPr/>
        </p:nvSpPr>
        <p:spPr>
          <a:xfrm>
            <a:off x="457200" y="5860999"/>
            <a:ext cx="8435280" cy="880369"/>
          </a:xfrm>
          <a:prstGeom prst="rect">
            <a:avLst/>
          </a:prstGeom>
          <a:noFill/>
        </p:spPr>
        <p:txBody>
          <a:bodyPr wrap="square" rtlCol="0">
            <a:spAutoFit/>
          </a:bodyPr>
          <a:lstStyle/>
          <a:p>
            <a:pPr algn="just">
              <a:lnSpc>
                <a:spcPct val="150000"/>
              </a:lnSpc>
            </a:pPr>
            <a:r>
              <a:rPr lang="en-US" dirty="0"/>
              <a:t>Where </a:t>
            </a:r>
            <a:r>
              <a:rPr lang="en-US" b="1" dirty="0"/>
              <a:t>J is moment of inertia of the flywheel</a:t>
            </a:r>
            <a:r>
              <a:rPr lang="en-US" dirty="0"/>
              <a:t> and </a:t>
            </a:r>
            <a:r>
              <a:rPr lang="en-US" b="1" dirty="0"/>
              <a:t>W is weight of the flywheel</a:t>
            </a:r>
            <a:r>
              <a:rPr lang="en-US" dirty="0"/>
              <a:t> and </a:t>
            </a:r>
            <a:r>
              <a:rPr lang="en-US" b="1" dirty="0"/>
              <a:t>R is radius of the flywheel</a:t>
            </a:r>
          </a:p>
        </p:txBody>
      </p:sp>
      <p:sp>
        <p:nvSpPr>
          <p:cNvPr id="5" name="Title 1">
            <a:extLst>
              <a:ext uri="{FF2B5EF4-FFF2-40B4-BE49-F238E27FC236}">
                <a16:creationId xmlns:a16="http://schemas.microsoft.com/office/drawing/2014/main" id="{3DEDDF02-F49D-76B9-D25E-CC0BBC82BF6A}"/>
              </a:ext>
            </a:extLst>
          </p:cNvPr>
          <p:cNvSpPr>
            <a:spLocks noGrp="1"/>
          </p:cNvSpPr>
          <p:nvPr>
            <p:ph type="title"/>
          </p:nvPr>
        </p:nvSpPr>
        <p:spPr>
          <a:xfrm>
            <a:off x="457200" y="130622"/>
            <a:ext cx="8229600" cy="706090"/>
          </a:xfrm>
        </p:spPr>
        <p:txBody>
          <a:bodyPr>
            <a:normAutofit/>
          </a:bodyPr>
          <a:lstStyle/>
          <a:p>
            <a:r>
              <a:rPr lang="en-US" sz="3600" b="1" dirty="0">
                <a:solidFill>
                  <a:srgbClr val="C00000"/>
                </a:solidFill>
              </a:rPr>
              <a:t>Load Equalisation in Electrical Drives</a:t>
            </a:r>
          </a:p>
        </p:txBody>
      </p:sp>
    </p:spTree>
    <p:extLst>
      <p:ext uri="{BB962C8B-B14F-4D97-AF65-F5344CB8AC3E}">
        <p14:creationId xmlns:p14="http://schemas.microsoft.com/office/powerpoint/2010/main" val="250021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01000" cy="1295082"/>
          </a:xfrm>
        </p:spPr>
        <p:txBody>
          <a:bodyPr>
            <a:normAutofit fontScale="90000"/>
          </a:bodyPr>
          <a:lstStyle/>
          <a:p>
            <a:pPr fontAlgn="auto">
              <a:spcAft>
                <a:spcPts val="0"/>
              </a:spcAft>
              <a:defRPr/>
            </a:pPr>
            <a:br>
              <a:rPr lang="en-US" dirty="0"/>
            </a:br>
            <a:r>
              <a:rPr lang="en-US" dirty="0"/>
              <a:t>motors for particular applications</a:t>
            </a:r>
          </a:p>
        </p:txBody>
      </p:sp>
      <p:sp>
        <p:nvSpPr>
          <p:cNvPr id="20482" name="Content Placeholder 2"/>
          <p:cNvSpPr>
            <a:spLocks noGrp="1"/>
          </p:cNvSpPr>
          <p:nvPr>
            <p:ph idx="1"/>
          </p:nvPr>
        </p:nvSpPr>
        <p:spPr/>
        <p:txBody>
          <a:bodyPr>
            <a:normAutofit/>
          </a:bodyPr>
          <a:lstStyle/>
          <a:p>
            <a:r>
              <a:rPr lang="en-US" dirty="0">
                <a:solidFill>
                  <a:srgbClr val="C00000"/>
                </a:solidFill>
              </a:rPr>
              <a:t>Punches, Cranes, Hoists and Shears</a:t>
            </a:r>
          </a:p>
          <a:p>
            <a:r>
              <a:rPr lang="en-US" dirty="0"/>
              <a:t>This loads taken intermitted loads</a:t>
            </a:r>
          </a:p>
          <a:p>
            <a:r>
              <a:rPr lang="en-US" dirty="0"/>
              <a:t>Started, stopped and frequent starting and stopping, reversing</a:t>
            </a:r>
          </a:p>
          <a:p>
            <a:r>
              <a:rPr lang="en-US" dirty="0"/>
              <a:t>High starting torque </a:t>
            </a:r>
          </a:p>
          <a:p>
            <a:r>
              <a:rPr lang="en-US" dirty="0"/>
              <a:t>nearly 3 times of full load </a:t>
            </a:r>
          </a:p>
          <a:p>
            <a:r>
              <a:rPr lang="en-US" dirty="0">
                <a:solidFill>
                  <a:srgbClr val="C00000"/>
                </a:solidFill>
              </a:rPr>
              <a:t>High slip Induction motors and </a:t>
            </a:r>
          </a:p>
          <a:p>
            <a:r>
              <a:rPr lang="en-US" dirty="0">
                <a:solidFill>
                  <a:srgbClr val="C00000"/>
                </a:solidFill>
              </a:rPr>
              <a:t>dc series motors are used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3048000"/>
            <a:ext cx="3295650" cy="3699833"/>
          </a:xfrm>
          <a:prstGeom prst="rect">
            <a:avLst/>
          </a:prstGeom>
        </p:spPr>
      </p:pic>
    </p:spTree>
    <p:extLst>
      <p:ext uri="{BB962C8B-B14F-4D97-AF65-F5344CB8AC3E}">
        <p14:creationId xmlns:p14="http://schemas.microsoft.com/office/powerpoint/2010/main" val="18330243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260648"/>
            <a:ext cx="5361016" cy="30182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140968"/>
            <a:ext cx="5472608" cy="3233098"/>
          </a:xfrm>
          <a:prstGeom prst="rect">
            <a:avLst/>
          </a:prstGeom>
        </p:spPr>
      </p:pic>
    </p:spTree>
    <p:extLst>
      <p:ext uri="{BB962C8B-B14F-4D97-AF65-F5344CB8AC3E}">
        <p14:creationId xmlns:p14="http://schemas.microsoft.com/office/powerpoint/2010/main" val="25445324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Size of Motor</a:t>
            </a:r>
          </a:p>
        </p:txBody>
      </p:sp>
      <p:sp>
        <p:nvSpPr>
          <p:cNvPr id="3" name="Content Placeholder 2"/>
          <p:cNvSpPr>
            <a:spLocks noGrp="1"/>
          </p:cNvSpPr>
          <p:nvPr>
            <p:ph idx="1"/>
          </p:nvPr>
        </p:nvSpPr>
        <p:spPr>
          <a:xfrm>
            <a:off x="152400" y="1219200"/>
            <a:ext cx="8763000" cy="5257800"/>
          </a:xfrm>
        </p:spPr>
        <p:txBody>
          <a:bodyPr>
            <a:normAutofit/>
          </a:bodyPr>
          <a:lstStyle/>
          <a:p>
            <a:pPr algn="just">
              <a:buNone/>
            </a:pPr>
            <a:r>
              <a:rPr lang="en-US" dirty="0"/>
              <a:t>    </a:t>
            </a:r>
            <a:r>
              <a:rPr lang="en-US" sz="2800" dirty="0"/>
              <a:t>From the classes of duty the motor rating is selected. A motor can be selected for a given class of duty based on its thermal rating with due consideration to pull out torque i.e. the overload must be within the pull out torque. The various classes of duties are </a:t>
            </a:r>
          </a:p>
          <a:p>
            <a:pPr>
              <a:buNone/>
            </a:pPr>
            <a:r>
              <a:rPr lang="en-US" dirty="0"/>
              <a:t> </a:t>
            </a:r>
          </a:p>
          <a:p>
            <a:pPr>
              <a:buNone/>
            </a:pPr>
            <a:r>
              <a:rPr lang="en-US" dirty="0"/>
              <a:t>      1.Continuous duty </a:t>
            </a:r>
          </a:p>
          <a:p>
            <a:pPr>
              <a:buNone/>
            </a:pPr>
            <a:r>
              <a:rPr lang="en-US" dirty="0"/>
              <a:t>     2 . Intermittent duty </a:t>
            </a:r>
          </a:p>
          <a:p>
            <a:pPr>
              <a:buNone/>
            </a:pPr>
            <a:r>
              <a:rPr lang="en-US" dirty="0"/>
              <a:t>      3.Short time duty</a:t>
            </a:r>
          </a:p>
        </p:txBody>
      </p:sp>
      <p:sp>
        <p:nvSpPr>
          <p:cNvPr id="4" name="TextBox 3"/>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24012" t="10417" r="22694" b="17708"/>
          <a:stretch>
            <a:fillRect/>
          </a:stretch>
        </p:blipFill>
        <p:spPr bwMode="auto">
          <a:xfrm>
            <a:off x="762000" y="381000"/>
            <a:ext cx="7543800" cy="6248400"/>
          </a:xfrm>
          <a:prstGeom prst="rect">
            <a:avLst/>
          </a:prstGeom>
          <a:noFill/>
          <a:ln w="9525">
            <a:noFill/>
            <a:miter lim="800000"/>
            <a:headEnd/>
            <a:tailEnd/>
          </a:ln>
          <a:effectLst/>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24029590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16398" t="20833" r="18594" b="33333"/>
          <a:stretch>
            <a:fillRect/>
          </a:stretch>
        </p:blipFill>
        <p:spPr bwMode="auto">
          <a:xfrm>
            <a:off x="152400" y="762000"/>
            <a:ext cx="8991600" cy="5029200"/>
          </a:xfrm>
          <a:prstGeom prst="rect">
            <a:avLst/>
          </a:prstGeom>
          <a:noFill/>
          <a:ln w="9525">
            <a:noFill/>
            <a:miter lim="800000"/>
            <a:headEnd/>
            <a:tailEnd/>
          </a:ln>
          <a:effectLst/>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35933474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14641" t="18750" r="16252" b="30208"/>
          <a:stretch>
            <a:fillRect/>
          </a:stretch>
        </p:blipFill>
        <p:spPr bwMode="auto">
          <a:xfrm>
            <a:off x="152400" y="609600"/>
            <a:ext cx="8991600" cy="5791200"/>
          </a:xfrm>
          <a:prstGeom prst="rect">
            <a:avLst/>
          </a:prstGeom>
          <a:noFill/>
          <a:ln w="9525">
            <a:noFill/>
            <a:miter lim="800000"/>
            <a:headEnd/>
            <a:tailEnd/>
          </a:ln>
          <a:effectLst/>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39347516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15227" t="12500" r="17423" b="19792"/>
          <a:stretch>
            <a:fillRect/>
          </a:stretch>
        </p:blipFill>
        <p:spPr bwMode="auto">
          <a:xfrm>
            <a:off x="144162" y="685800"/>
            <a:ext cx="8999838" cy="5791200"/>
          </a:xfrm>
          <a:prstGeom prst="rect">
            <a:avLst/>
          </a:prstGeom>
          <a:noFill/>
          <a:ln w="9525">
            <a:noFill/>
            <a:miter lim="800000"/>
            <a:headEnd/>
            <a:tailEnd/>
          </a:ln>
          <a:effectLst/>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16310157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l="13470" t="9375" r="16252" b="33333"/>
          <a:stretch>
            <a:fillRect/>
          </a:stretch>
        </p:blipFill>
        <p:spPr bwMode="auto">
          <a:xfrm>
            <a:off x="0" y="0"/>
            <a:ext cx="9144000" cy="41910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l="15813" t="36458" r="12152" b="26042"/>
          <a:stretch>
            <a:fillRect/>
          </a:stretch>
        </p:blipFill>
        <p:spPr bwMode="auto">
          <a:xfrm>
            <a:off x="152400" y="3733800"/>
            <a:ext cx="8903970" cy="2895600"/>
          </a:xfrm>
          <a:prstGeom prst="rect">
            <a:avLst/>
          </a:prstGeom>
          <a:noFill/>
          <a:ln w="9525">
            <a:noFill/>
            <a:miter lim="800000"/>
            <a:headEnd/>
            <a:tailEnd/>
          </a:ln>
          <a:effectLst/>
        </p:spPr>
      </p:pic>
      <p:sp>
        <p:nvSpPr>
          <p:cNvPr id="4" name="TextBox 3"/>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34793292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1204912"/>
            <a:ext cx="6759649" cy="4448175"/>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774491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0674" y="1281112"/>
            <a:ext cx="6365701" cy="4740176"/>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41867922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0700" y="1166812"/>
            <a:ext cx="5562600" cy="4524375"/>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2137321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01000" cy="1295082"/>
          </a:xfrm>
        </p:spPr>
        <p:txBody>
          <a:bodyPr>
            <a:normAutofit fontScale="90000"/>
          </a:bodyPr>
          <a:lstStyle/>
          <a:p>
            <a:pPr fontAlgn="auto">
              <a:spcAft>
                <a:spcPts val="0"/>
              </a:spcAft>
              <a:defRPr/>
            </a:pPr>
            <a:br>
              <a:rPr lang="en-US" dirty="0"/>
            </a:br>
            <a:r>
              <a:rPr lang="en-US" dirty="0"/>
              <a:t>motors for particular applications</a:t>
            </a:r>
          </a:p>
        </p:txBody>
      </p:sp>
      <p:sp>
        <p:nvSpPr>
          <p:cNvPr id="20482" name="Content Placeholder 2"/>
          <p:cNvSpPr>
            <a:spLocks noGrp="1"/>
          </p:cNvSpPr>
          <p:nvPr>
            <p:ph idx="1"/>
          </p:nvPr>
        </p:nvSpPr>
        <p:spPr/>
        <p:txBody>
          <a:bodyPr>
            <a:normAutofit/>
          </a:bodyPr>
          <a:lstStyle/>
          <a:p>
            <a:r>
              <a:rPr lang="en-US" dirty="0">
                <a:solidFill>
                  <a:srgbClr val="C00000"/>
                </a:solidFill>
              </a:rPr>
              <a:t>Lifts</a:t>
            </a:r>
          </a:p>
          <a:p>
            <a:r>
              <a:rPr lang="en-US" dirty="0"/>
              <a:t>High starting Torque is required</a:t>
            </a:r>
          </a:p>
          <a:p>
            <a:r>
              <a:rPr lang="en-US" dirty="0"/>
              <a:t>Smooth uniform acceleration, quiet running  </a:t>
            </a:r>
          </a:p>
          <a:p>
            <a:r>
              <a:rPr lang="en-US" dirty="0"/>
              <a:t>Frequent start and </a:t>
            </a:r>
            <a:r>
              <a:rPr lang="en-US" dirty="0" err="1"/>
              <a:t>stopes</a:t>
            </a:r>
            <a:endParaRPr lang="en-US" dirty="0"/>
          </a:p>
          <a:p>
            <a:r>
              <a:rPr lang="en-US" dirty="0">
                <a:solidFill>
                  <a:srgbClr val="C00000"/>
                </a:solidFill>
              </a:rPr>
              <a:t>DC shunt motors, AC Slip ring induction motor or</a:t>
            </a:r>
          </a:p>
          <a:p>
            <a:r>
              <a:rPr lang="en-US" dirty="0">
                <a:solidFill>
                  <a:srgbClr val="C00000"/>
                </a:solidFill>
              </a:rPr>
              <a:t>high starting toque squirrel cage induction motors </a:t>
            </a:r>
          </a:p>
          <a:p>
            <a:r>
              <a:rPr lang="en-US" dirty="0">
                <a:solidFill>
                  <a:srgbClr val="C00000"/>
                </a:solidFill>
              </a:rPr>
              <a:t>are used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533400"/>
            <a:ext cx="2675467" cy="6019800"/>
          </a:xfrm>
          <a:prstGeom prst="rect">
            <a:avLst/>
          </a:prstGeom>
        </p:spPr>
      </p:pic>
    </p:spTree>
    <p:extLst>
      <p:ext uri="{BB962C8B-B14F-4D97-AF65-F5344CB8AC3E}">
        <p14:creationId xmlns:p14="http://schemas.microsoft.com/office/powerpoint/2010/main" val="12796694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1314450"/>
            <a:ext cx="7056784" cy="4778846"/>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41967230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6887" y="1300162"/>
            <a:ext cx="5610225" cy="4257675"/>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9665199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908720"/>
            <a:ext cx="7560839" cy="4520530"/>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19962628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1247775"/>
            <a:ext cx="6150247" cy="4362450"/>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17812254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1340768"/>
            <a:ext cx="7128792" cy="4536504"/>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42890054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9" y="1371600"/>
            <a:ext cx="6200154" cy="4114800"/>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23554429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980729"/>
            <a:ext cx="6625158" cy="4396134"/>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23825288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1276350"/>
            <a:ext cx="5758581" cy="4305300"/>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40897668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1252537"/>
            <a:ext cx="6395417" cy="4352925"/>
          </a:xfrm>
          <a:prstGeom prst="rect">
            <a:avLst/>
          </a:prstGeom>
        </p:spPr>
      </p:pic>
      <p:sp>
        <p:nvSpPr>
          <p:cNvPr id="3" name="TextBox 2"/>
          <p:cNvSpPr txBox="1"/>
          <p:nvPr/>
        </p:nvSpPr>
        <p:spPr>
          <a:xfrm>
            <a:off x="7524328" y="6237312"/>
            <a:ext cx="962251" cy="369332"/>
          </a:xfrm>
          <a:prstGeom prst="rect">
            <a:avLst/>
          </a:prstGeom>
          <a:noFill/>
        </p:spPr>
        <p:txBody>
          <a:bodyPr wrap="none" rtlCol="0">
            <a:spAutoFit/>
          </a:bodyPr>
          <a:lstStyle/>
          <a:p>
            <a:r>
              <a:rPr lang="en-IN" dirty="0" err="1"/>
              <a:t>Contd</a:t>
            </a:r>
            <a:r>
              <a:rPr lang="en-IN" dirty="0"/>
              <a:t>….</a:t>
            </a:r>
          </a:p>
        </p:txBody>
      </p:sp>
    </p:spTree>
    <p:extLst>
      <p:ext uri="{BB962C8B-B14F-4D97-AF65-F5344CB8AC3E}">
        <p14:creationId xmlns:p14="http://schemas.microsoft.com/office/powerpoint/2010/main" val="17137438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7" y="1152525"/>
            <a:ext cx="7200800" cy="4552950"/>
          </a:xfrm>
          <a:prstGeom prst="rect">
            <a:avLst/>
          </a:prstGeom>
        </p:spPr>
      </p:pic>
    </p:spTree>
    <p:extLst>
      <p:ext uri="{BB962C8B-B14F-4D97-AF65-F5344CB8AC3E}">
        <p14:creationId xmlns:p14="http://schemas.microsoft.com/office/powerpoint/2010/main" val="30617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01000" cy="1295082"/>
          </a:xfrm>
        </p:spPr>
        <p:txBody>
          <a:bodyPr>
            <a:normAutofit fontScale="90000"/>
          </a:bodyPr>
          <a:lstStyle/>
          <a:p>
            <a:pPr fontAlgn="auto">
              <a:spcAft>
                <a:spcPts val="0"/>
              </a:spcAft>
              <a:defRPr/>
            </a:pPr>
            <a:br>
              <a:rPr lang="en-US" dirty="0"/>
            </a:br>
            <a:r>
              <a:rPr lang="en-US" dirty="0"/>
              <a:t>motors for particular applications</a:t>
            </a:r>
          </a:p>
        </p:txBody>
      </p:sp>
      <p:sp>
        <p:nvSpPr>
          <p:cNvPr id="20482" name="Content Placeholder 2"/>
          <p:cNvSpPr>
            <a:spLocks noGrp="1"/>
          </p:cNvSpPr>
          <p:nvPr>
            <p:ph idx="1"/>
          </p:nvPr>
        </p:nvSpPr>
        <p:spPr/>
        <p:txBody>
          <a:bodyPr>
            <a:normAutofit/>
          </a:bodyPr>
          <a:lstStyle/>
          <a:p>
            <a:r>
              <a:rPr lang="en-US" dirty="0">
                <a:solidFill>
                  <a:srgbClr val="C00000"/>
                </a:solidFill>
              </a:rPr>
              <a:t>Paper mill Drives</a:t>
            </a:r>
          </a:p>
          <a:p>
            <a:r>
              <a:rPr lang="en-US" dirty="0"/>
              <a:t>Accurate speed control</a:t>
            </a:r>
          </a:p>
          <a:p>
            <a:r>
              <a:rPr lang="en-US" dirty="0"/>
              <a:t>SCR powered DC shunt motors, for clutches induction motors are used.</a:t>
            </a:r>
          </a:p>
          <a:p>
            <a:r>
              <a:rPr lang="en-US" dirty="0">
                <a:solidFill>
                  <a:srgbClr val="C00000"/>
                </a:solidFill>
              </a:rPr>
              <a:t>Pumps Blowers and compressors</a:t>
            </a:r>
          </a:p>
          <a:p>
            <a:r>
              <a:rPr lang="en-US" dirty="0"/>
              <a:t>Starting torque, constant speed</a:t>
            </a:r>
          </a:p>
          <a:p>
            <a:r>
              <a:rPr lang="en-US" dirty="0"/>
              <a:t> and good speed regulation</a:t>
            </a:r>
          </a:p>
          <a:p>
            <a:r>
              <a:rPr lang="en-US" dirty="0"/>
              <a:t>Induction motors with speed </a:t>
            </a:r>
          </a:p>
          <a:p>
            <a:r>
              <a:rPr lang="en-US" dirty="0"/>
              <a:t>controlled mechanism is used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7854" y="3276600"/>
            <a:ext cx="4007005" cy="3352800"/>
          </a:xfrm>
          <a:prstGeom prst="rect">
            <a:avLst/>
          </a:prstGeom>
        </p:spPr>
      </p:pic>
    </p:spTree>
    <p:extLst>
      <p:ext uri="{BB962C8B-B14F-4D97-AF65-F5344CB8AC3E}">
        <p14:creationId xmlns:p14="http://schemas.microsoft.com/office/powerpoint/2010/main" val="1250952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01000" cy="1295082"/>
          </a:xfrm>
        </p:spPr>
        <p:txBody>
          <a:bodyPr>
            <a:normAutofit fontScale="90000"/>
          </a:bodyPr>
          <a:lstStyle/>
          <a:p>
            <a:pPr fontAlgn="auto">
              <a:spcAft>
                <a:spcPts val="0"/>
              </a:spcAft>
              <a:defRPr/>
            </a:pPr>
            <a:br>
              <a:rPr lang="en-US" dirty="0"/>
            </a:br>
            <a:r>
              <a:rPr lang="en-US" dirty="0"/>
              <a:t>motors for particular applications</a:t>
            </a:r>
          </a:p>
        </p:txBody>
      </p:sp>
      <p:sp>
        <p:nvSpPr>
          <p:cNvPr id="20482" name="Content Placeholder 2"/>
          <p:cNvSpPr>
            <a:spLocks noGrp="1"/>
          </p:cNvSpPr>
          <p:nvPr>
            <p:ph idx="1"/>
          </p:nvPr>
        </p:nvSpPr>
        <p:spPr/>
        <p:txBody>
          <a:bodyPr>
            <a:normAutofit/>
          </a:bodyPr>
          <a:lstStyle/>
          <a:p>
            <a:r>
              <a:rPr lang="en-US" dirty="0">
                <a:solidFill>
                  <a:srgbClr val="C00000"/>
                </a:solidFill>
              </a:rPr>
              <a:t>Reciprocating pumps, crushers and ball mills</a:t>
            </a:r>
          </a:p>
          <a:p>
            <a:r>
              <a:rPr lang="en-US" dirty="0"/>
              <a:t>2 or 3 time of full load torque is required for starting</a:t>
            </a:r>
          </a:p>
          <a:p>
            <a:r>
              <a:rPr lang="en-US" dirty="0"/>
              <a:t>High inertia</a:t>
            </a:r>
          </a:p>
          <a:p>
            <a:r>
              <a:rPr lang="en-US" dirty="0"/>
              <a:t>Friction at stand still</a:t>
            </a:r>
          </a:p>
          <a:p>
            <a:r>
              <a:rPr lang="en-US" dirty="0"/>
              <a:t>Induction motors are used</a:t>
            </a:r>
          </a:p>
          <a:p>
            <a:r>
              <a:rPr lang="en-US" dirty="0">
                <a:solidFill>
                  <a:schemeClr val="tx2"/>
                </a:solidFill>
              </a:rPr>
              <a:t>Electric traction</a:t>
            </a:r>
          </a:p>
          <a:p>
            <a:r>
              <a:rPr lang="en-US" dirty="0"/>
              <a:t>DC series motors are used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2819400"/>
            <a:ext cx="3870968" cy="3901448"/>
          </a:xfrm>
          <a:prstGeom prst="rect">
            <a:avLst/>
          </a:prstGeom>
        </p:spPr>
      </p:pic>
    </p:spTree>
    <p:extLst>
      <p:ext uri="{BB962C8B-B14F-4D97-AF65-F5344CB8AC3E}">
        <p14:creationId xmlns:p14="http://schemas.microsoft.com/office/powerpoint/2010/main" val="3708245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01000" cy="1295082"/>
          </a:xfrm>
        </p:spPr>
        <p:txBody>
          <a:bodyPr>
            <a:normAutofit fontScale="90000"/>
          </a:bodyPr>
          <a:lstStyle/>
          <a:p>
            <a:pPr fontAlgn="auto">
              <a:spcAft>
                <a:spcPts val="0"/>
              </a:spcAft>
              <a:defRPr/>
            </a:pPr>
            <a:br>
              <a:rPr lang="en-US" dirty="0"/>
            </a:br>
            <a:r>
              <a:rPr lang="en-US" dirty="0"/>
              <a:t>motors for particular applications</a:t>
            </a:r>
          </a:p>
        </p:txBody>
      </p:sp>
      <p:sp>
        <p:nvSpPr>
          <p:cNvPr id="20482" name="Content Placeholder 2"/>
          <p:cNvSpPr>
            <a:spLocks noGrp="1"/>
          </p:cNvSpPr>
          <p:nvPr>
            <p:ph idx="1"/>
          </p:nvPr>
        </p:nvSpPr>
        <p:spPr/>
        <p:txBody>
          <a:bodyPr>
            <a:normAutofit/>
          </a:bodyPr>
          <a:lstStyle/>
          <a:p>
            <a:r>
              <a:rPr lang="en-US" dirty="0">
                <a:solidFill>
                  <a:srgbClr val="C00000"/>
                </a:solidFill>
              </a:rPr>
              <a:t>House hold applications</a:t>
            </a:r>
          </a:p>
          <a:p>
            <a:r>
              <a:rPr lang="en-US" dirty="0"/>
              <a:t>Single phase induction motors are used</a:t>
            </a:r>
          </a:p>
          <a:p>
            <a:r>
              <a:rPr lang="en-US" dirty="0">
                <a:solidFill>
                  <a:schemeClr val="tx2"/>
                </a:solidFill>
              </a:rPr>
              <a:t>Ships</a:t>
            </a:r>
          </a:p>
          <a:p>
            <a:r>
              <a:rPr lang="en-US" dirty="0"/>
              <a:t>Synchronous or Slip ring </a:t>
            </a:r>
          </a:p>
          <a:p>
            <a:r>
              <a:rPr lang="en-US" dirty="0"/>
              <a:t>motors for large ships</a:t>
            </a:r>
          </a:p>
          <a:p>
            <a:r>
              <a:rPr lang="en-US" dirty="0"/>
              <a:t>Squirrel cage for small ships</a:t>
            </a:r>
          </a:p>
          <a:p>
            <a:endParaRPr lang="en-US" dirty="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3276600"/>
            <a:ext cx="4608663" cy="3262312"/>
          </a:xfrm>
          <a:prstGeom prst="rect">
            <a:avLst/>
          </a:prstGeom>
        </p:spPr>
      </p:pic>
    </p:spTree>
    <p:extLst>
      <p:ext uri="{BB962C8B-B14F-4D97-AF65-F5344CB8AC3E}">
        <p14:creationId xmlns:p14="http://schemas.microsoft.com/office/powerpoint/2010/main" val="4078723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01000" cy="1295082"/>
          </a:xfrm>
        </p:spPr>
        <p:txBody>
          <a:bodyPr>
            <a:normAutofit fontScale="90000"/>
          </a:bodyPr>
          <a:lstStyle/>
          <a:p>
            <a:pPr fontAlgn="auto">
              <a:spcAft>
                <a:spcPts val="0"/>
              </a:spcAft>
              <a:defRPr/>
            </a:pPr>
            <a:br>
              <a:rPr lang="en-US" dirty="0"/>
            </a:br>
            <a:r>
              <a:rPr lang="en-US" dirty="0"/>
              <a:t>motors for particular applications</a:t>
            </a:r>
          </a:p>
        </p:txBody>
      </p:sp>
      <p:sp>
        <p:nvSpPr>
          <p:cNvPr id="20482" name="Content Placeholder 2"/>
          <p:cNvSpPr>
            <a:spLocks noGrp="1"/>
          </p:cNvSpPr>
          <p:nvPr>
            <p:ph idx="1"/>
          </p:nvPr>
        </p:nvSpPr>
        <p:spPr/>
        <p:txBody>
          <a:bodyPr>
            <a:normAutofit lnSpcReduction="10000"/>
          </a:bodyPr>
          <a:lstStyle/>
          <a:p>
            <a:r>
              <a:rPr lang="en-US" dirty="0">
                <a:solidFill>
                  <a:schemeClr val="tx2"/>
                </a:solidFill>
              </a:rPr>
              <a:t>Printing Machines</a:t>
            </a:r>
          </a:p>
          <a:p>
            <a:r>
              <a:rPr lang="en-US" dirty="0"/>
              <a:t>Squirrel cage </a:t>
            </a:r>
            <a:r>
              <a:rPr lang="en-US" dirty="0" err="1"/>
              <a:t>motor,dc</a:t>
            </a:r>
            <a:r>
              <a:rPr lang="en-US" dirty="0"/>
              <a:t> </a:t>
            </a:r>
            <a:r>
              <a:rPr lang="en-US" dirty="0" err="1"/>
              <a:t>compound,ac</a:t>
            </a:r>
            <a:r>
              <a:rPr lang="en-US" dirty="0"/>
              <a:t> slip ring motors</a:t>
            </a:r>
          </a:p>
          <a:p>
            <a:r>
              <a:rPr lang="en-US" dirty="0"/>
              <a:t>Textile machinery</a:t>
            </a:r>
          </a:p>
          <a:p>
            <a:r>
              <a:rPr lang="en-US" dirty="0"/>
              <a:t>Three phase induction motors</a:t>
            </a:r>
          </a:p>
          <a:p>
            <a:r>
              <a:rPr lang="en-US" dirty="0">
                <a:solidFill>
                  <a:srgbClr val="C00000"/>
                </a:solidFill>
              </a:rPr>
              <a:t>Mines</a:t>
            </a:r>
          </a:p>
          <a:p>
            <a:r>
              <a:rPr lang="en-US" dirty="0"/>
              <a:t>3 phase squirrel cage motor </a:t>
            </a:r>
          </a:p>
          <a:p>
            <a:r>
              <a:rPr lang="en-US" dirty="0"/>
              <a:t>with star delta auto transformer starters used</a:t>
            </a:r>
          </a:p>
          <a:p>
            <a:r>
              <a:rPr lang="en-US" dirty="0"/>
              <a:t>For high starting torque Slip</a:t>
            </a:r>
          </a:p>
          <a:p>
            <a:r>
              <a:rPr lang="en-US" dirty="0"/>
              <a:t> ring or dc motors are used </a:t>
            </a:r>
          </a:p>
          <a:p>
            <a:r>
              <a:rPr lang="en-US" dirty="0"/>
              <a:t>Flame proof construction</a:t>
            </a:r>
          </a:p>
          <a:p>
            <a:endParaRPr lang="en-US" dirty="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3505200"/>
            <a:ext cx="4566505" cy="3000375"/>
          </a:xfrm>
          <a:prstGeom prst="rect">
            <a:avLst/>
          </a:prstGeom>
        </p:spPr>
      </p:pic>
    </p:spTree>
    <p:extLst>
      <p:ext uri="{BB962C8B-B14F-4D97-AF65-F5344CB8AC3E}">
        <p14:creationId xmlns:p14="http://schemas.microsoft.com/office/powerpoint/2010/main" val="2604631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br>
              <a:rPr lang="en-US" dirty="0"/>
            </a:br>
            <a:r>
              <a:rPr lang="en-US" dirty="0"/>
              <a:t>Block Diagram of Electrical Drives</a:t>
            </a:r>
          </a:p>
        </p:txBody>
      </p:sp>
      <p:sp>
        <p:nvSpPr>
          <p:cNvPr id="20482" name="Content Placeholder 2"/>
          <p:cNvSpPr>
            <a:spLocks noGrp="1"/>
          </p:cNvSpPr>
          <p:nvPr>
            <p:ph idx="1"/>
          </p:nvPr>
        </p:nvSpPr>
        <p:spPr/>
        <p:txBody>
          <a:bodyPr/>
          <a:lstStyle/>
          <a:p>
            <a:endParaRPr lang="en-US" dirty="0"/>
          </a:p>
          <a:p>
            <a:endParaRPr lang="en-US" dirty="0"/>
          </a:p>
        </p:txBody>
      </p:sp>
      <p:sp>
        <p:nvSpPr>
          <p:cNvPr id="6" name="Rectangle 5"/>
          <p:cNvSpPr/>
          <p:nvPr/>
        </p:nvSpPr>
        <p:spPr>
          <a:xfrm>
            <a:off x="457200" y="2441864"/>
            <a:ext cx="1295400" cy="838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Source</a:t>
            </a:r>
            <a:endParaRPr lang="en-IN" dirty="0"/>
          </a:p>
        </p:txBody>
      </p:sp>
      <p:sp>
        <p:nvSpPr>
          <p:cNvPr id="7" name="Rectangle 6"/>
          <p:cNvSpPr/>
          <p:nvPr/>
        </p:nvSpPr>
        <p:spPr>
          <a:xfrm>
            <a:off x="2362200" y="2441864"/>
            <a:ext cx="1371600" cy="838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Power Modulators</a:t>
            </a:r>
            <a:endParaRPr lang="en-IN" dirty="0"/>
          </a:p>
        </p:txBody>
      </p:sp>
      <p:sp>
        <p:nvSpPr>
          <p:cNvPr id="8" name="Rectangle 7"/>
          <p:cNvSpPr/>
          <p:nvPr/>
        </p:nvSpPr>
        <p:spPr>
          <a:xfrm>
            <a:off x="4225636" y="2438400"/>
            <a:ext cx="1371600" cy="838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Motors</a:t>
            </a:r>
            <a:endParaRPr lang="en-IN" dirty="0"/>
          </a:p>
        </p:txBody>
      </p:sp>
      <p:sp>
        <p:nvSpPr>
          <p:cNvPr id="9" name="Rectangle 8"/>
          <p:cNvSpPr/>
          <p:nvPr/>
        </p:nvSpPr>
        <p:spPr>
          <a:xfrm>
            <a:off x="6172200" y="2441864"/>
            <a:ext cx="1371600" cy="838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Load</a:t>
            </a:r>
            <a:endParaRPr lang="en-IN" dirty="0"/>
          </a:p>
        </p:txBody>
      </p:sp>
      <p:sp>
        <p:nvSpPr>
          <p:cNvPr id="10" name="Rectangle 9"/>
          <p:cNvSpPr/>
          <p:nvPr/>
        </p:nvSpPr>
        <p:spPr>
          <a:xfrm>
            <a:off x="5181600" y="3962400"/>
            <a:ext cx="13716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Sensing Unit</a:t>
            </a:r>
            <a:endParaRPr lang="en-IN" dirty="0"/>
          </a:p>
        </p:txBody>
      </p:sp>
      <p:sp>
        <p:nvSpPr>
          <p:cNvPr id="11" name="Rectangle 10"/>
          <p:cNvSpPr/>
          <p:nvPr/>
        </p:nvSpPr>
        <p:spPr>
          <a:xfrm>
            <a:off x="2327564" y="3962400"/>
            <a:ext cx="1371600" cy="838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Control Unit</a:t>
            </a:r>
            <a:endParaRPr lang="en-IN" dirty="0"/>
          </a:p>
        </p:txBody>
      </p:sp>
      <p:sp>
        <p:nvSpPr>
          <p:cNvPr id="5" name="Right Arrow 4"/>
          <p:cNvSpPr/>
          <p:nvPr/>
        </p:nvSpPr>
        <p:spPr>
          <a:xfrm>
            <a:off x="1905000" y="2743200"/>
            <a:ext cx="42256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ight Arrow 12"/>
          <p:cNvSpPr/>
          <p:nvPr/>
        </p:nvSpPr>
        <p:spPr>
          <a:xfrm>
            <a:off x="3823854" y="2743200"/>
            <a:ext cx="42256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ight Arrow 13"/>
          <p:cNvSpPr/>
          <p:nvPr/>
        </p:nvSpPr>
        <p:spPr>
          <a:xfrm>
            <a:off x="5690754" y="2729345"/>
            <a:ext cx="42256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ight Arrow 14"/>
          <p:cNvSpPr/>
          <p:nvPr/>
        </p:nvSpPr>
        <p:spPr>
          <a:xfrm rot="16200000" flipV="1">
            <a:off x="2802082" y="3480955"/>
            <a:ext cx="42256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IN" dirty="0"/>
          </a:p>
        </p:txBody>
      </p:sp>
      <p:sp>
        <p:nvSpPr>
          <p:cNvPr id="16" name="Right Arrow 15"/>
          <p:cNvSpPr/>
          <p:nvPr/>
        </p:nvSpPr>
        <p:spPr>
          <a:xfrm rot="5400000">
            <a:off x="5663045" y="3269673"/>
            <a:ext cx="42256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ight Arrow 16"/>
          <p:cNvSpPr/>
          <p:nvPr/>
        </p:nvSpPr>
        <p:spPr>
          <a:xfrm rot="10800000" flipV="1">
            <a:off x="3754581" y="4229100"/>
            <a:ext cx="42256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IN" dirty="0"/>
          </a:p>
        </p:txBody>
      </p:sp>
      <p:sp>
        <p:nvSpPr>
          <p:cNvPr id="12" name="Rectangle 11"/>
          <p:cNvSpPr/>
          <p:nvPr/>
        </p:nvSpPr>
        <p:spPr>
          <a:xfrm>
            <a:off x="4343400" y="4305299"/>
            <a:ext cx="228600" cy="152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4800600" y="4319153"/>
            <a:ext cx="228600" cy="152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ight Arrow 19"/>
          <p:cNvSpPr/>
          <p:nvPr/>
        </p:nvSpPr>
        <p:spPr>
          <a:xfrm rot="16200000" flipV="1">
            <a:off x="2836718" y="5011882"/>
            <a:ext cx="42256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IN" dirty="0"/>
          </a:p>
        </p:txBody>
      </p:sp>
      <p:sp>
        <p:nvSpPr>
          <p:cNvPr id="18" name="TextBox 17"/>
          <p:cNvSpPr txBox="1"/>
          <p:nvPr/>
        </p:nvSpPr>
        <p:spPr>
          <a:xfrm>
            <a:off x="2116282" y="5467989"/>
            <a:ext cx="1998518" cy="369332"/>
          </a:xfrm>
          <a:prstGeom prst="rect">
            <a:avLst/>
          </a:prstGeom>
          <a:noFill/>
        </p:spPr>
        <p:txBody>
          <a:bodyPr wrap="square" rtlCol="0">
            <a:spAutoFit/>
          </a:bodyPr>
          <a:lstStyle/>
          <a:p>
            <a:r>
              <a:rPr lang="en-US" dirty="0"/>
              <a:t>Input Command</a:t>
            </a:r>
            <a:endParaRPr lang="en-IN" dirty="0"/>
          </a:p>
        </p:txBody>
      </p:sp>
    </p:spTree>
    <p:extLst>
      <p:ext uri="{BB962C8B-B14F-4D97-AF65-F5344CB8AC3E}">
        <p14:creationId xmlns:p14="http://schemas.microsoft.com/office/powerpoint/2010/main" val="4219092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836712"/>
            <a:ext cx="8568952" cy="5191125"/>
          </a:xfrm>
          <a:prstGeom prst="rect">
            <a:avLst/>
          </a:prstGeom>
        </p:spPr>
      </p:pic>
    </p:spTree>
    <p:extLst>
      <p:ext uri="{BB962C8B-B14F-4D97-AF65-F5344CB8AC3E}">
        <p14:creationId xmlns:p14="http://schemas.microsoft.com/office/powerpoint/2010/main" val="513622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ic Drives&#10;• Systems employed for motion control are called&#10;as Drives.&#10;• It may employ any of prime movers such as di..."/>
          <p:cNvPicPr>
            <a:picLocks noChangeAspect="1" noChangeArrowheads="1"/>
          </p:cNvPicPr>
          <p:nvPr/>
        </p:nvPicPr>
        <p:blipFill>
          <a:blip r:embed="rId2"/>
          <a:srcRect/>
          <a:stretch>
            <a:fillRect/>
          </a:stretch>
        </p:blipFill>
        <p:spPr bwMode="auto">
          <a:xfrm>
            <a:off x="1371600" y="818493"/>
            <a:ext cx="6915150" cy="519178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980728"/>
            <a:ext cx="7488832" cy="5040560"/>
          </a:xfrm>
          <a:prstGeom prst="rect">
            <a:avLst/>
          </a:prstGeom>
        </p:spPr>
      </p:pic>
    </p:spTree>
    <p:extLst>
      <p:ext uri="{BB962C8B-B14F-4D97-AF65-F5344CB8AC3E}">
        <p14:creationId xmlns:p14="http://schemas.microsoft.com/office/powerpoint/2010/main" val="599464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r>
              <a:rPr lang="en-US" dirty="0"/>
              <a:t>Electrical Sources</a:t>
            </a:r>
          </a:p>
          <a:p>
            <a:pPr algn="just">
              <a:buNone/>
            </a:pPr>
            <a:r>
              <a:rPr lang="en-US" dirty="0"/>
              <a:t>	 Very low power drives are generally fed from single phase sources. Rest of the drives is powered from a 3 phase source. Low and medium power motors are fed from a 400v supply. For higher ratings, motors may be rated at 3.3KV, 6.6KV and 11 KV. Some drives are powered from battery. </a:t>
            </a:r>
          </a:p>
        </p:txBody>
      </p:sp>
    </p:spTree>
    <p:extLst>
      <p:ext uri="{BB962C8B-B14F-4D97-AF65-F5344CB8AC3E}">
        <p14:creationId xmlns:p14="http://schemas.microsoft.com/office/powerpoint/2010/main" val="15435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20688"/>
            <a:ext cx="8664649" cy="5791200"/>
          </a:xfrm>
          <a:prstGeom prst="rect">
            <a:avLst/>
          </a:prstGeom>
        </p:spPr>
      </p:pic>
    </p:spTree>
    <p:extLst>
      <p:ext uri="{BB962C8B-B14F-4D97-AF65-F5344CB8AC3E}">
        <p14:creationId xmlns:p14="http://schemas.microsoft.com/office/powerpoint/2010/main" val="2039341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686800" cy="5943600"/>
          </a:xfrm>
        </p:spPr>
        <p:txBody>
          <a:bodyPr>
            <a:normAutofit fontScale="55000" lnSpcReduction="20000"/>
          </a:bodyPr>
          <a:lstStyle/>
          <a:p>
            <a:pPr>
              <a:buNone/>
            </a:pPr>
            <a:r>
              <a:rPr lang="en-US" dirty="0"/>
              <a:t>A modern variable speed electrical drive system has the following components </a:t>
            </a:r>
          </a:p>
          <a:p>
            <a:pPr>
              <a:buFont typeface="Wingdings" pitchFamily="2" charset="2"/>
              <a:buChar char="ü"/>
            </a:pPr>
            <a:r>
              <a:rPr lang="en-US" dirty="0"/>
              <a:t> Electrical machines and loads </a:t>
            </a:r>
          </a:p>
          <a:p>
            <a:pPr>
              <a:buFont typeface="Wingdings" pitchFamily="2" charset="2"/>
              <a:buChar char="ü"/>
            </a:pPr>
            <a:r>
              <a:rPr lang="en-US" dirty="0"/>
              <a:t> Power Modulator</a:t>
            </a:r>
          </a:p>
          <a:p>
            <a:pPr>
              <a:buFont typeface="Wingdings" pitchFamily="2" charset="2"/>
              <a:buChar char="ü"/>
            </a:pPr>
            <a:r>
              <a:rPr lang="en-US" dirty="0"/>
              <a:t>  Sources </a:t>
            </a:r>
          </a:p>
          <a:p>
            <a:pPr>
              <a:buFont typeface="Wingdings" pitchFamily="2" charset="2"/>
              <a:buChar char="ü"/>
            </a:pPr>
            <a:r>
              <a:rPr lang="en-US" dirty="0"/>
              <a:t> Control unit </a:t>
            </a:r>
          </a:p>
          <a:p>
            <a:pPr>
              <a:buFont typeface="Wingdings" pitchFamily="2" charset="2"/>
              <a:buChar char="ü"/>
            </a:pPr>
            <a:r>
              <a:rPr lang="en-US" dirty="0"/>
              <a:t> Sensing unit </a:t>
            </a:r>
          </a:p>
          <a:p>
            <a:pPr>
              <a:buNone/>
            </a:pPr>
            <a:r>
              <a:rPr lang="en-US" sz="5100" b="1" dirty="0"/>
              <a:t>Electrical Machines</a:t>
            </a:r>
          </a:p>
          <a:p>
            <a:r>
              <a:rPr lang="en-US" dirty="0"/>
              <a:t> Most commonly used electrical machines for speed control applications are the following</a:t>
            </a:r>
          </a:p>
          <a:p>
            <a:pPr>
              <a:buNone/>
            </a:pPr>
            <a:endParaRPr lang="en-US" dirty="0"/>
          </a:p>
          <a:p>
            <a:pPr>
              <a:buNone/>
            </a:pPr>
            <a:r>
              <a:rPr lang="en-US" b="1" dirty="0"/>
              <a:t> DC Machines</a:t>
            </a:r>
          </a:p>
          <a:p>
            <a:r>
              <a:rPr lang="en-US" dirty="0"/>
              <a:t> Shunt, series, compound, separately excited DC motors and switched reluctance machines.</a:t>
            </a:r>
          </a:p>
          <a:p>
            <a:pPr>
              <a:buNone/>
            </a:pPr>
            <a:endParaRPr lang="en-US" dirty="0"/>
          </a:p>
          <a:p>
            <a:pPr>
              <a:buNone/>
            </a:pPr>
            <a:r>
              <a:rPr lang="en-US" dirty="0"/>
              <a:t> </a:t>
            </a:r>
            <a:r>
              <a:rPr lang="en-US" b="1" dirty="0"/>
              <a:t>AC Machines</a:t>
            </a:r>
          </a:p>
          <a:p>
            <a:pPr>
              <a:buNone/>
            </a:pPr>
            <a:endParaRPr lang="en-US" b="1" dirty="0"/>
          </a:p>
          <a:p>
            <a:r>
              <a:rPr lang="en-US" dirty="0"/>
              <a:t> Induction, wound rotor, synchronous, PM synchronous and synchronous reluctance machines. </a:t>
            </a:r>
          </a:p>
          <a:p>
            <a:pPr>
              <a:buNone/>
            </a:pPr>
            <a:r>
              <a:rPr lang="en-US" b="1" dirty="0"/>
              <a:t>Special Machines</a:t>
            </a:r>
          </a:p>
          <a:p>
            <a:endParaRPr lang="en-US" dirty="0"/>
          </a:p>
          <a:p>
            <a:r>
              <a:rPr lang="en-US" dirty="0"/>
              <a:t> Brush less DC motors, stepper motors, switched reluctance motors are used.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6273"/>
            <a:ext cx="4572000" cy="737493"/>
          </a:xfrm>
        </p:spPr>
        <p:txBody>
          <a:bodyPr>
            <a:normAutofit/>
          </a:bodyPr>
          <a:lstStyle/>
          <a:p>
            <a:r>
              <a:rPr lang="en-US" sz="3600" b="1" dirty="0">
                <a:solidFill>
                  <a:srgbClr val="FF0000"/>
                </a:solidFill>
              </a:rPr>
              <a:t>Power Modulators</a:t>
            </a:r>
          </a:p>
        </p:txBody>
      </p:sp>
      <p:sp>
        <p:nvSpPr>
          <p:cNvPr id="3" name="Content Placeholder 2"/>
          <p:cNvSpPr>
            <a:spLocks noGrp="1"/>
          </p:cNvSpPr>
          <p:nvPr>
            <p:ph idx="1"/>
          </p:nvPr>
        </p:nvSpPr>
        <p:spPr>
          <a:xfrm>
            <a:off x="251520" y="692696"/>
            <a:ext cx="8485523" cy="5976664"/>
          </a:xfrm>
        </p:spPr>
        <p:txBody>
          <a:bodyPr>
            <a:noAutofit/>
          </a:bodyPr>
          <a:lstStyle/>
          <a:p>
            <a:pPr>
              <a:buNone/>
            </a:pPr>
            <a:r>
              <a:rPr lang="en-US" sz="2200" u="sng" dirty="0">
                <a:solidFill>
                  <a:srgbClr val="FF0000"/>
                </a:solidFill>
              </a:rPr>
              <a:t>Functions: </a:t>
            </a:r>
            <a:endParaRPr lang="en-US" sz="2200" dirty="0"/>
          </a:p>
          <a:p>
            <a:pPr algn="just">
              <a:lnSpc>
                <a:spcPct val="160000"/>
              </a:lnSpc>
            </a:pPr>
            <a:r>
              <a:rPr lang="en-US" sz="2200" dirty="0"/>
              <a:t> Modulates flow of power from the source to the motor in such a manner that motor is imparted speed-torque characteristics required by the load .</a:t>
            </a:r>
          </a:p>
          <a:p>
            <a:pPr algn="just">
              <a:lnSpc>
                <a:spcPct val="160000"/>
              </a:lnSpc>
            </a:pPr>
            <a:r>
              <a:rPr lang="en-US" sz="2200" dirty="0"/>
              <a:t> During transient operation, such as starting, braking and speed reversal, it restricts source and motor currents with in permissible limits. </a:t>
            </a:r>
          </a:p>
          <a:p>
            <a:pPr algn="just">
              <a:lnSpc>
                <a:spcPct val="160000"/>
              </a:lnSpc>
            </a:pPr>
            <a:r>
              <a:rPr lang="en-US" sz="2200" dirty="0"/>
              <a:t> It converts electrical energy of the source in the form of suitable to the motor .</a:t>
            </a:r>
          </a:p>
          <a:p>
            <a:pPr algn="just">
              <a:lnSpc>
                <a:spcPct val="160000"/>
              </a:lnSpc>
            </a:pPr>
            <a:r>
              <a:rPr lang="en-US" sz="2200" dirty="0"/>
              <a:t> Selects the mode of operation of the motor (i.e.) Motoring and Braking.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92696"/>
            <a:ext cx="8686800" cy="5059363"/>
          </a:xfrm>
        </p:spPr>
        <p:txBody>
          <a:bodyPr/>
          <a:lstStyle/>
          <a:p>
            <a:pPr marL="0" indent="0">
              <a:buNone/>
            </a:pPr>
            <a:r>
              <a:rPr lang="en-US" sz="4000" b="1" dirty="0">
                <a:solidFill>
                  <a:srgbClr val="FF0000"/>
                </a:solidFill>
              </a:rPr>
              <a:t>Types of Power Modulators</a:t>
            </a:r>
          </a:p>
          <a:p>
            <a:pPr>
              <a:buNone/>
            </a:pPr>
            <a:r>
              <a:rPr lang="en-US" dirty="0"/>
              <a:t>In the electric drive system, the power modulators</a:t>
            </a:r>
          </a:p>
          <a:p>
            <a:pPr>
              <a:buNone/>
            </a:pPr>
            <a:r>
              <a:rPr lang="en-US" dirty="0"/>
              <a:t>can be any one of the following</a:t>
            </a:r>
          </a:p>
          <a:p>
            <a:pPr>
              <a:buFont typeface="Wingdings" pitchFamily="2" charset="2"/>
              <a:buChar char="ü"/>
            </a:pPr>
            <a:r>
              <a:rPr lang="en-US" dirty="0"/>
              <a:t>Controlled rectifiers (ac to dc converters) </a:t>
            </a:r>
          </a:p>
          <a:p>
            <a:pPr>
              <a:buFont typeface="Wingdings" pitchFamily="2" charset="2"/>
              <a:buChar char="ü"/>
            </a:pPr>
            <a:r>
              <a:rPr lang="en-US" dirty="0"/>
              <a:t>Inverters (dc to ac converters) </a:t>
            </a:r>
          </a:p>
          <a:p>
            <a:pPr>
              <a:buFont typeface="Wingdings" pitchFamily="2" charset="2"/>
              <a:buChar char="ü"/>
            </a:pPr>
            <a:r>
              <a:rPr lang="en-US" dirty="0"/>
              <a:t> AC voltage controllers (AC to AC converters)</a:t>
            </a:r>
          </a:p>
          <a:p>
            <a:pPr>
              <a:buFont typeface="Wingdings" pitchFamily="2" charset="2"/>
              <a:buChar char="ü"/>
            </a:pPr>
            <a:r>
              <a:rPr lang="en-US" dirty="0"/>
              <a:t>DC choppers (DC to DC converters) </a:t>
            </a:r>
          </a:p>
          <a:p>
            <a:pPr>
              <a:buFont typeface="Wingdings" pitchFamily="2" charset="2"/>
              <a:buChar char="ü"/>
            </a:pPr>
            <a:r>
              <a:rPr lang="en-US" dirty="0" err="1"/>
              <a:t>Cyclo</a:t>
            </a:r>
            <a:r>
              <a:rPr lang="en-US" dirty="0"/>
              <a:t> converters (Frequency conversion)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3" y="866775"/>
            <a:ext cx="7920881" cy="5124450"/>
          </a:xfrm>
          <a:prstGeom prst="rect">
            <a:avLst/>
          </a:prstGeom>
        </p:spPr>
      </p:pic>
    </p:spTree>
    <p:extLst>
      <p:ext uri="{BB962C8B-B14F-4D97-AF65-F5344CB8AC3E}">
        <p14:creationId xmlns:p14="http://schemas.microsoft.com/office/powerpoint/2010/main" val="298038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0087" y="723900"/>
            <a:ext cx="7743825" cy="5410200"/>
          </a:xfrm>
          <a:prstGeom prst="rect">
            <a:avLst/>
          </a:prstGeom>
        </p:spPr>
      </p:pic>
    </p:spTree>
    <p:extLst>
      <p:ext uri="{BB962C8B-B14F-4D97-AF65-F5344CB8AC3E}">
        <p14:creationId xmlns:p14="http://schemas.microsoft.com/office/powerpoint/2010/main" val="4073606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700087"/>
            <a:ext cx="8496945" cy="5457825"/>
          </a:xfrm>
          <a:prstGeom prst="rect">
            <a:avLst/>
          </a:prstGeom>
        </p:spPr>
      </p:pic>
    </p:spTree>
    <p:extLst>
      <p:ext uri="{BB962C8B-B14F-4D97-AF65-F5344CB8AC3E}">
        <p14:creationId xmlns:p14="http://schemas.microsoft.com/office/powerpoint/2010/main" val="408988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9" y="692696"/>
            <a:ext cx="7920880" cy="5638800"/>
          </a:xfrm>
          <a:prstGeom prst="rect">
            <a:avLst/>
          </a:prstGeom>
        </p:spPr>
      </p:pic>
    </p:spTree>
    <p:extLst>
      <p:ext uri="{BB962C8B-B14F-4D97-AF65-F5344CB8AC3E}">
        <p14:creationId xmlns:p14="http://schemas.microsoft.com/office/powerpoint/2010/main" val="2341429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908720"/>
            <a:ext cx="8712967" cy="5124450"/>
          </a:xfrm>
          <a:prstGeom prst="rect">
            <a:avLst/>
          </a:prstGeom>
        </p:spPr>
      </p:pic>
    </p:spTree>
    <p:extLst>
      <p:ext uri="{BB962C8B-B14F-4D97-AF65-F5344CB8AC3E}">
        <p14:creationId xmlns:p14="http://schemas.microsoft.com/office/powerpoint/2010/main" val="777072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ONTROL UNIT&#10;Control Unit :&#10;• The control unit controls the power modulator which&#10;operates at small voltage and power leve..."/>
          <p:cNvPicPr>
            <a:picLocks noChangeAspect="1" noChangeArrowheads="1"/>
          </p:cNvPicPr>
          <p:nvPr/>
        </p:nvPicPr>
        <p:blipFill>
          <a:blip r:embed="rId2"/>
          <a:srcRect/>
          <a:stretch>
            <a:fillRect/>
          </a:stretch>
        </p:blipFill>
        <p:spPr bwMode="auto">
          <a:xfrm>
            <a:off x="762000" y="685800"/>
            <a:ext cx="7620000" cy="55626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842962"/>
            <a:ext cx="8352929" cy="5172075"/>
          </a:xfrm>
          <a:prstGeom prst="rect">
            <a:avLst/>
          </a:prstGeom>
        </p:spPr>
      </p:pic>
      <p:pic>
        <p:nvPicPr>
          <p:cNvPr id="3" name="Picture 2"/>
          <p:cNvPicPr>
            <a:picLocks noChangeAspect="1"/>
          </p:cNvPicPr>
          <p:nvPr/>
        </p:nvPicPr>
        <p:blipFill>
          <a:blip r:embed="rId3"/>
          <a:stretch>
            <a:fillRect/>
          </a:stretch>
        </p:blipFill>
        <p:spPr>
          <a:xfrm>
            <a:off x="3133725" y="188640"/>
            <a:ext cx="2876550" cy="676275"/>
          </a:xfrm>
          <a:prstGeom prst="rect">
            <a:avLst/>
          </a:prstGeom>
        </p:spPr>
      </p:pic>
    </p:spTree>
    <p:extLst>
      <p:ext uri="{BB962C8B-B14F-4D97-AF65-F5344CB8AC3E}">
        <p14:creationId xmlns:p14="http://schemas.microsoft.com/office/powerpoint/2010/main" val="2310279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NSING UNIT&#10;Sensing Unit :&#10;• It senses the certain drive parameter like motor&#10;current and speed.&#10;• It mainly required eit..."/>
          <p:cNvPicPr>
            <a:picLocks noChangeAspect="1" noChangeArrowheads="1"/>
          </p:cNvPicPr>
          <p:nvPr/>
        </p:nvPicPr>
        <p:blipFill>
          <a:blip r:embed="rId2"/>
          <a:srcRect/>
          <a:stretch>
            <a:fillRect/>
          </a:stretch>
        </p:blipFill>
        <p:spPr bwMode="auto">
          <a:xfrm>
            <a:off x="457200" y="1066800"/>
            <a:ext cx="8153400" cy="50292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buNone/>
            </a:pPr>
            <a:r>
              <a:rPr lang="en-US" dirty="0"/>
              <a:t>Sensing Unit </a:t>
            </a:r>
          </a:p>
          <a:p>
            <a:r>
              <a:rPr lang="en-US" dirty="0"/>
              <a:t> Speed Sensing (From Motor) </a:t>
            </a:r>
          </a:p>
          <a:p>
            <a:r>
              <a:rPr lang="en-US" dirty="0"/>
              <a:t> Torque Sensing </a:t>
            </a:r>
          </a:p>
          <a:p>
            <a:r>
              <a:rPr lang="en-US" dirty="0"/>
              <a:t>    Position Sensing </a:t>
            </a:r>
          </a:p>
          <a:p>
            <a:r>
              <a:rPr lang="en-US" dirty="0"/>
              <a:t> Current sensing and Voltage Sensing from Lines or from motor terminals</a:t>
            </a:r>
          </a:p>
          <a:p>
            <a:pPr>
              <a:buNone/>
            </a:pPr>
            <a:r>
              <a:rPr lang="en-US" dirty="0"/>
              <a:t> From Load  </a:t>
            </a:r>
          </a:p>
          <a:p>
            <a:r>
              <a:rPr lang="en-US" dirty="0"/>
              <a:t>Torque sensing </a:t>
            </a:r>
          </a:p>
          <a:p>
            <a:r>
              <a:rPr lang="en-US" dirty="0"/>
              <a:t>Temperature Sensing </a:t>
            </a:r>
          </a:p>
          <a:p>
            <a:pPr>
              <a:buNone/>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671199"/>
            <a:ext cx="8763868" cy="6075509"/>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IN" dirty="0"/>
              <a:t>The basic elements of the electric drive are the electric motor, the transmission and the electrical control system.</a:t>
            </a:r>
          </a:p>
          <a:p>
            <a:pPr marL="285750" indent="-285750" algn="just">
              <a:lnSpc>
                <a:spcPct val="150000"/>
              </a:lnSpc>
              <a:buFont typeface="Arial" panose="020B0604020202020204" pitchFamily="34" charset="0"/>
              <a:buChar char="•"/>
            </a:pPr>
            <a:r>
              <a:rPr lang="en-IN" dirty="0"/>
              <a:t>Electric drive is becoming more and more popular for its simplicity, easy and smooth control, reliability and long life. </a:t>
            </a:r>
          </a:p>
          <a:p>
            <a:pPr marL="285750" indent="-285750" algn="just">
              <a:lnSpc>
                <a:spcPct val="150000"/>
              </a:lnSpc>
              <a:buFont typeface="Arial" panose="020B0604020202020204" pitchFamily="34" charset="0"/>
              <a:buChar char="•"/>
            </a:pPr>
            <a:r>
              <a:rPr lang="en-IN" dirty="0"/>
              <a:t>Here the electric motor is very important one in the drive equipment. Nowadays there are different types of motors available with different features. So we have to select the motor as per our requirements. </a:t>
            </a:r>
          </a:p>
          <a:p>
            <a:pPr marL="285750" indent="-285750" algn="just">
              <a:lnSpc>
                <a:spcPct val="150000"/>
              </a:lnSpc>
              <a:buFont typeface="Arial" panose="020B0604020202020204" pitchFamily="34" charset="0"/>
              <a:buChar char="•"/>
            </a:pPr>
            <a:r>
              <a:rPr lang="en-IN" dirty="0"/>
              <a:t>Some factors are to be considered while selecting the motor in the drives. Those factors are as follows:</a:t>
            </a:r>
          </a:p>
          <a:p>
            <a:pPr marL="530225" indent="-265113" algn="just">
              <a:lnSpc>
                <a:spcPct val="150000"/>
              </a:lnSpc>
              <a:buFont typeface="+mj-lt"/>
              <a:buAutoNum type="arabicPeriod"/>
            </a:pPr>
            <a:r>
              <a:rPr lang="en-GB" b="1" dirty="0"/>
              <a:t>Nature of the drive</a:t>
            </a:r>
          </a:p>
          <a:p>
            <a:pPr marL="900113" lvl="1" indent="-369888" algn="just">
              <a:lnSpc>
                <a:spcPct val="150000"/>
              </a:lnSpc>
              <a:buFont typeface="Arial" panose="020B0604020202020204" pitchFamily="34" charset="0"/>
              <a:buChar char="•"/>
            </a:pPr>
            <a:r>
              <a:rPr lang="en-GB" dirty="0"/>
              <a:t>Whether the particular motor is going to drive individual machine or a group of machines</a:t>
            </a:r>
          </a:p>
          <a:p>
            <a:pPr marL="530225" indent="-265113">
              <a:lnSpc>
                <a:spcPct val="120000"/>
              </a:lnSpc>
              <a:buFont typeface="+mj-lt"/>
              <a:buAutoNum type="arabicPeriod"/>
            </a:pPr>
            <a:r>
              <a:rPr lang="en-US" b="1" dirty="0"/>
              <a:t>Steady State Operating conditions requirements </a:t>
            </a:r>
          </a:p>
          <a:p>
            <a:pPr marL="900113" indent="-369888" algn="just">
              <a:lnSpc>
                <a:spcPct val="120000"/>
              </a:lnSpc>
              <a:buFont typeface="Arial" panose="020B0604020202020204" pitchFamily="34" charset="0"/>
              <a:buChar char="•"/>
            </a:pPr>
            <a:r>
              <a:rPr lang="en-US" dirty="0"/>
              <a:t>Nature of speed torque characteristics, speed regulation, speed range, efficiency, duty cycle, quadrants of operation, speed fluctuations if any, ratings etc. </a:t>
            </a:r>
            <a:endParaRPr lang="en-GB" dirty="0"/>
          </a:p>
        </p:txBody>
      </p:sp>
      <p:sp>
        <p:nvSpPr>
          <p:cNvPr id="4" name="Title 1"/>
          <p:cNvSpPr txBox="1">
            <a:spLocks/>
          </p:cNvSpPr>
          <p:nvPr/>
        </p:nvSpPr>
        <p:spPr>
          <a:xfrm>
            <a:off x="467544" y="116632"/>
            <a:ext cx="8229600" cy="7200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Factors affecting Selection of Motors</a:t>
            </a:r>
          </a:p>
        </p:txBody>
      </p:sp>
      <p:sp>
        <p:nvSpPr>
          <p:cNvPr id="3" name="TextBox 2"/>
          <p:cNvSpPr txBox="1"/>
          <p:nvPr/>
        </p:nvSpPr>
        <p:spPr>
          <a:xfrm>
            <a:off x="8028384" y="6372036"/>
            <a:ext cx="842988" cy="369332"/>
          </a:xfrm>
          <a:prstGeom prst="rect">
            <a:avLst/>
          </a:prstGeom>
          <a:noFill/>
        </p:spPr>
        <p:txBody>
          <a:bodyPr wrap="none" rtlCol="0">
            <a:spAutoFit/>
          </a:bodyPr>
          <a:lstStyle/>
          <a:p>
            <a:r>
              <a:rPr lang="en-IN" dirty="0" err="1"/>
              <a:t>Cont</a:t>
            </a:r>
            <a:r>
              <a:rPr lang="en-IN" dirty="0"/>
              <a:t>….</a:t>
            </a:r>
          </a:p>
        </p:txBody>
      </p:sp>
    </p:spTree>
    <p:extLst>
      <p:ext uri="{BB962C8B-B14F-4D97-AF65-F5344CB8AC3E}">
        <p14:creationId xmlns:p14="http://schemas.microsoft.com/office/powerpoint/2010/main" val="4143534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884" y="620688"/>
            <a:ext cx="8280920" cy="6158609"/>
          </a:xfrm>
          <a:prstGeom prst="rect">
            <a:avLst/>
          </a:prstGeom>
        </p:spPr>
        <p:txBody>
          <a:bodyPr wrap="square">
            <a:spAutoFit/>
          </a:bodyPr>
          <a:lstStyle/>
          <a:p>
            <a:pPr marL="342900" indent="-342900">
              <a:lnSpc>
                <a:spcPct val="120000"/>
              </a:lnSpc>
              <a:buFont typeface="+mj-lt"/>
              <a:buAutoNum type="arabicPeriod" startAt="3"/>
            </a:pPr>
            <a:r>
              <a:rPr lang="en-US" b="1" dirty="0"/>
              <a:t>Transient operation requirements</a:t>
            </a:r>
          </a:p>
          <a:p>
            <a:pPr marL="722313" indent="-279400" algn="just">
              <a:lnSpc>
                <a:spcPct val="120000"/>
              </a:lnSpc>
              <a:buFont typeface="Arial" panose="020B0604020202020204" pitchFamily="34" charset="0"/>
              <a:buChar char="•"/>
            </a:pPr>
            <a:r>
              <a:rPr lang="en-US" dirty="0"/>
              <a:t>Values of acceleration and deceleration, starting, braking and reversing performance. </a:t>
            </a:r>
          </a:p>
          <a:p>
            <a:pPr marL="354013" indent="-354013" algn="just">
              <a:lnSpc>
                <a:spcPct val="120000"/>
              </a:lnSpc>
              <a:buFont typeface="+mj-lt"/>
              <a:buAutoNum type="arabicPeriod" startAt="4"/>
            </a:pPr>
            <a:r>
              <a:rPr lang="en-US" b="1" dirty="0"/>
              <a:t>Requirements related to the source</a:t>
            </a:r>
          </a:p>
          <a:p>
            <a:pPr marL="722313" indent="-279400" algn="just">
              <a:lnSpc>
                <a:spcPct val="120000"/>
              </a:lnSpc>
              <a:buFont typeface="Arial" panose="020B0604020202020204" pitchFamily="34" charset="0"/>
              <a:buChar char="•"/>
            </a:pPr>
            <a:r>
              <a:rPr lang="en-US" dirty="0"/>
              <a:t>Types of source (</a:t>
            </a:r>
            <a:r>
              <a:rPr lang="en-GB" dirty="0"/>
              <a:t>AC or DC source) </a:t>
            </a:r>
            <a:r>
              <a:rPr lang="en-US" dirty="0"/>
              <a:t>and its capacity, magnitude of voltage, voltage fluctuations, power factor, harmonics and their effect on other loads, ability to accept regenerative power</a:t>
            </a:r>
            <a:endParaRPr lang="en-GB" dirty="0"/>
          </a:p>
          <a:p>
            <a:pPr marL="342900" indent="-342900" algn="just">
              <a:lnSpc>
                <a:spcPct val="150000"/>
              </a:lnSpc>
              <a:buFont typeface="+mj-lt"/>
              <a:buAutoNum type="arabicPeriod" startAt="5"/>
            </a:pPr>
            <a:r>
              <a:rPr lang="en-GB" b="1" dirty="0"/>
              <a:t>Nature of load</a:t>
            </a:r>
          </a:p>
          <a:p>
            <a:pPr marL="722313" lvl="2" indent="-279400" algn="just">
              <a:lnSpc>
                <a:spcPct val="150000"/>
              </a:lnSpc>
              <a:buFont typeface="Arial" panose="020B0604020202020204" pitchFamily="34" charset="0"/>
              <a:buChar char="•"/>
            </a:pPr>
            <a:r>
              <a:rPr lang="en-GB" dirty="0"/>
              <a:t>Whether the load requires light or heavy starting torque</a:t>
            </a:r>
          </a:p>
          <a:p>
            <a:pPr marL="722313" lvl="2" indent="-279400" algn="just">
              <a:lnSpc>
                <a:spcPct val="150000"/>
              </a:lnSpc>
              <a:buFont typeface="Arial" panose="020B0604020202020204" pitchFamily="34" charset="0"/>
              <a:buChar char="•"/>
            </a:pPr>
            <a:r>
              <a:rPr lang="en-GB" dirty="0"/>
              <a:t>Whether load torque increases with speed remain constant</a:t>
            </a:r>
          </a:p>
          <a:p>
            <a:pPr marL="722313" lvl="2" indent="-279400" algn="just">
              <a:lnSpc>
                <a:spcPct val="150000"/>
              </a:lnSpc>
              <a:buFont typeface="Arial" panose="020B0604020202020204" pitchFamily="34" charset="0"/>
              <a:buChar char="•"/>
            </a:pPr>
            <a:r>
              <a:rPr lang="en-GB" dirty="0"/>
              <a:t>Whether the load has heavy inertia which may require longer straight time</a:t>
            </a:r>
          </a:p>
          <a:p>
            <a:pPr marL="342900" indent="-342900" algn="just">
              <a:lnSpc>
                <a:spcPct val="150000"/>
              </a:lnSpc>
              <a:buFont typeface="+mj-lt"/>
              <a:buAutoNum type="arabicPeriod" startAt="5"/>
            </a:pPr>
            <a:r>
              <a:rPr lang="en-GB" b="1" dirty="0"/>
              <a:t>Electrical characteristics of motor</a:t>
            </a:r>
          </a:p>
          <a:p>
            <a:pPr marL="1200150" lvl="2" indent="-285750" algn="just">
              <a:lnSpc>
                <a:spcPct val="150000"/>
              </a:lnSpc>
              <a:buFont typeface="Arial" panose="020B0604020202020204" pitchFamily="34" charset="0"/>
              <a:buChar char="•"/>
            </a:pPr>
            <a:r>
              <a:rPr lang="en-GB" dirty="0"/>
              <a:t>Starting characteristics,</a:t>
            </a:r>
          </a:p>
          <a:p>
            <a:pPr marL="1200150" lvl="2" indent="-285750" algn="just">
              <a:lnSpc>
                <a:spcPct val="150000"/>
              </a:lnSpc>
              <a:buFont typeface="Arial" panose="020B0604020202020204" pitchFamily="34" charset="0"/>
              <a:buChar char="•"/>
            </a:pPr>
            <a:r>
              <a:rPr lang="en-GB" dirty="0"/>
              <a:t>Running characteristics,</a:t>
            </a:r>
          </a:p>
          <a:p>
            <a:pPr marL="1200150" lvl="2" indent="-285750" algn="just">
              <a:lnSpc>
                <a:spcPct val="150000"/>
              </a:lnSpc>
              <a:buFont typeface="Arial" panose="020B0604020202020204" pitchFamily="34" charset="0"/>
              <a:buChar char="•"/>
            </a:pPr>
            <a:r>
              <a:rPr lang="en-GB" dirty="0"/>
              <a:t>speed control and</a:t>
            </a:r>
          </a:p>
          <a:p>
            <a:pPr marL="1200150" lvl="2" indent="-285750" algn="just">
              <a:lnSpc>
                <a:spcPct val="150000"/>
              </a:lnSpc>
              <a:buFont typeface="Arial" panose="020B0604020202020204" pitchFamily="34" charset="0"/>
              <a:buChar char="•"/>
            </a:pPr>
            <a:r>
              <a:rPr lang="en-GB" dirty="0"/>
              <a:t>Braking characteristics</a:t>
            </a:r>
            <a:endParaRPr lang="en-IN" dirty="0"/>
          </a:p>
        </p:txBody>
      </p:sp>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Factors affecting Selection of Motors</a:t>
            </a:r>
          </a:p>
        </p:txBody>
      </p:sp>
      <p:sp>
        <p:nvSpPr>
          <p:cNvPr id="3" name="TextBox 2">
            <a:extLst>
              <a:ext uri="{FF2B5EF4-FFF2-40B4-BE49-F238E27FC236}">
                <a16:creationId xmlns:a16="http://schemas.microsoft.com/office/drawing/2014/main" id="{8504E1D2-41DE-71B6-0286-2CA8CEDC053B}"/>
              </a:ext>
            </a:extLst>
          </p:cNvPr>
          <p:cNvSpPr txBox="1"/>
          <p:nvPr/>
        </p:nvSpPr>
        <p:spPr>
          <a:xfrm>
            <a:off x="8028384" y="6372036"/>
            <a:ext cx="842988" cy="369332"/>
          </a:xfrm>
          <a:prstGeom prst="rect">
            <a:avLst/>
          </a:prstGeom>
          <a:noFill/>
        </p:spPr>
        <p:txBody>
          <a:bodyPr wrap="none" rtlCol="0">
            <a:spAutoFit/>
          </a:bodyPr>
          <a:lstStyle/>
          <a:p>
            <a:r>
              <a:rPr lang="en-IN" dirty="0" err="1"/>
              <a:t>Cont</a:t>
            </a:r>
            <a:r>
              <a:rPr lang="en-IN" dirty="0"/>
              <a:t>….</a:t>
            </a:r>
          </a:p>
        </p:txBody>
      </p:sp>
    </p:spTree>
    <p:extLst>
      <p:ext uri="{BB962C8B-B14F-4D97-AF65-F5344CB8AC3E}">
        <p14:creationId xmlns:p14="http://schemas.microsoft.com/office/powerpoint/2010/main" val="176532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884" y="620688"/>
            <a:ext cx="8280920" cy="5826210"/>
          </a:xfrm>
          <a:prstGeom prst="rect">
            <a:avLst/>
          </a:prstGeom>
        </p:spPr>
        <p:txBody>
          <a:bodyPr wrap="square">
            <a:spAutoFit/>
          </a:bodyPr>
          <a:lstStyle/>
          <a:p>
            <a:pPr marL="342900" indent="-342900" algn="just">
              <a:lnSpc>
                <a:spcPct val="150000"/>
              </a:lnSpc>
              <a:buFont typeface="+mj-lt"/>
              <a:buAutoNum type="arabicPeriod" startAt="7"/>
            </a:pPr>
            <a:r>
              <a:rPr lang="en-GB" b="1" dirty="0"/>
              <a:t>Size, rating and duty cycle of motors</a:t>
            </a:r>
          </a:p>
          <a:p>
            <a:pPr marL="742950" lvl="1" indent="-285750" algn="just">
              <a:lnSpc>
                <a:spcPct val="150000"/>
              </a:lnSpc>
              <a:buFont typeface="Arial" panose="020B0604020202020204" pitchFamily="34" charset="0"/>
              <a:buChar char="•"/>
            </a:pPr>
            <a:r>
              <a:rPr lang="en-GB" dirty="0"/>
              <a:t>Whether the motor is going to the operator for a short time or whether it has to run continuously intermittently or on a variable load cycle</a:t>
            </a:r>
          </a:p>
          <a:p>
            <a:pPr marL="342900" indent="-342900" algn="just">
              <a:lnSpc>
                <a:spcPct val="150000"/>
              </a:lnSpc>
              <a:buFont typeface="+mj-lt"/>
              <a:buAutoNum type="arabicPeriod" startAt="7"/>
            </a:pPr>
            <a:r>
              <a:rPr lang="en-GB" b="1" dirty="0"/>
              <a:t>Mechanical considerations</a:t>
            </a:r>
          </a:p>
          <a:p>
            <a:pPr marL="742950" lvl="1" indent="-285750" algn="just">
              <a:lnSpc>
                <a:spcPct val="150000"/>
              </a:lnSpc>
              <a:buFont typeface="Arial" panose="020B0604020202020204" pitchFamily="34" charset="0"/>
              <a:buChar char="•"/>
            </a:pPr>
            <a:r>
              <a:rPr lang="en-GB" dirty="0"/>
              <a:t>Type of enclosures, type of bearings, transmission of drive and Noise level.</a:t>
            </a:r>
          </a:p>
          <a:p>
            <a:pPr marL="742950" lvl="1" indent="-285750" algn="just">
              <a:lnSpc>
                <a:spcPct val="150000"/>
              </a:lnSpc>
              <a:buFont typeface="Arial" panose="020B0604020202020204" pitchFamily="34" charset="0"/>
              <a:buChar char="•"/>
            </a:pPr>
            <a:r>
              <a:rPr lang="en-GB" dirty="0"/>
              <a:t>Due to practical difficulties, it may not possible to satisfy all the above considerations.</a:t>
            </a:r>
          </a:p>
          <a:p>
            <a:pPr marL="742950" lvl="1" indent="-285750" algn="just">
              <a:lnSpc>
                <a:spcPct val="150000"/>
              </a:lnSpc>
              <a:buFont typeface="Arial" panose="020B0604020202020204" pitchFamily="34" charset="0"/>
              <a:buChar char="•"/>
            </a:pPr>
            <a:r>
              <a:rPr lang="en-GB" dirty="0"/>
              <a:t>In such circumstances, it is the experience and knowledge background which plays a vital role in the selection of the suitable drive.</a:t>
            </a:r>
          </a:p>
          <a:p>
            <a:pPr marL="342900" indent="-342900">
              <a:lnSpc>
                <a:spcPct val="120000"/>
              </a:lnSpc>
              <a:buFont typeface="+mj-lt"/>
              <a:buAutoNum type="arabicPeriod" startAt="9"/>
            </a:pPr>
            <a:r>
              <a:rPr lang="en-GB" b="1" dirty="0"/>
              <a:t>Capital and running cost</a:t>
            </a:r>
          </a:p>
          <a:p>
            <a:pPr marL="342900" indent="-342900" algn="just">
              <a:lnSpc>
                <a:spcPct val="150000"/>
              </a:lnSpc>
              <a:buFont typeface="+mj-lt"/>
              <a:buAutoNum type="arabicPeriod" startAt="10"/>
            </a:pPr>
            <a:r>
              <a:rPr lang="en-GB" b="1" dirty="0"/>
              <a:t>Maintenance requirements </a:t>
            </a:r>
          </a:p>
          <a:p>
            <a:pPr marL="342900" indent="-342900" algn="just">
              <a:lnSpc>
                <a:spcPct val="150000"/>
              </a:lnSpc>
              <a:buFont typeface="+mj-lt"/>
              <a:buAutoNum type="arabicPeriod" startAt="10"/>
            </a:pPr>
            <a:r>
              <a:rPr lang="en-GB" b="1" dirty="0"/>
              <a:t>Space and weight restrictions</a:t>
            </a:r>
          </a:p>
          <a:p>
            <a:pPr marL="342900" indent="-342900" algn="just">
              <a:lnSpc>
                <a:spcPct val="150000"/>
              </a:lnSpc>
              <a:buFont typeface="+mj-lt"/>
              <a:buAutoNum type="arabicPeriod" startAt="10"/>
            </a:pPr>
            <a:r>
              <a:rPr lang="en-GB" b="1" dirty="0"/>
              <a:t>Environment and location</a:t>
            </a:r>
          </a:p>
          <a:p>
            <a:pPr marL="342900" indent="-342900" algn="just">
              <a:lnSpc>
                <a:spcPct val="150000"/>
              </a:lnSpc>
              <a:buFont typeface="+mj-lt"/>
              <a:buAutoNum type="arabicPeriod" startAt="10"/>
            </a:pPr>
            <a:r>
              <a:rPr lang="en-GB" b="1" dirty="0"/>
              <a:t>Reliability</a:t>
            </a:r>
            <a:endParaRPr lang="en-GB" dirty="0"/>
          </a:p>
        </p:txBody>
      </p:sp>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Factors affecting Selection of Motors</a:t>
            </a:r>
          </a:p>
        </p:txBody>
      </p:sp>
    </p:spTree>
    <p:extLst>
      <p:ext uri="{BB962C8B-B14F-4D97-AF65-F5344CB8AC3E}">
        <p14:creationId xmlns:p14="http://schemas.microsoft.com/office/powerpoint/2010/main" val="3482229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884" y="620688"/>
            <a:ext cx="8280920" cy="2917722"/>
          </a:xfrm>
          <a:prstGeom prst="rect">
            <a:avLst/>
          </a:prstGeom>
        </p:spPr>
        <p:txBody>
          <a:bodyPr wrap="square">
            <a:spAutoFit/>
          </a:bodyPr>
          <a:lstStyle/>
          <a:p>
            <a:pPr algn="just">
              <a:lnSpc>
                <a:spcPct val="150000"/>
              </a:lnSpc>
            </a:pPr>
            <a:r>
              <a:rPr lang="en-GB" dirty="0"/>
              <a:t>The following points must be given utmost important for the selection of motor. The factors are:</a:t>
            </a:r>
          </a:p>
          <a:p>
            <a:pPr marL="285750" indent="-285750" algn="just">
              <a:lnSpc>
                <a:spcPct val="150000"/>
              </a:lnSpc>
              <a:buFont typeface="Arial" panose="020B0604020202020204" pitchFamily="34" charset="0"/>
              <a:buChar char="•"/>
            </a:pPr>
            <a:r>
              <a:rPr lang="en-GB" dirty="0"/>
              <a:t>Nature of the mechanical load driven</a:t>
            </a:r>
          </a:p>
          <a:p>
            <a:pPr marL="285750" indent="-285750" algn="just">
              <a:lnSpc>
                <a:spcPct val="150000"/>
              </a:lnSpc>
              <a:buFont typeface="Arial" panose="020B0604020202020204" pitchFamily="34" charset="0"/>
              <a:buChar char="•"/>
            </a:pPr>
            <a:r>
              <a:rPr lang="en-GB" dirty="0"/>
              <a:t>Matching of the speed torque characteristics of the motor with that of the load</a:t>
            </a:r>
          </a:p>
          <a:p>
            <a:pPr marL="285750" indent="-285750" algn="just">
              <a:lnSpc>
                <a:spcPct val="150000"/>
              </a:lnSpc>
              <a:buFont typeface="Arial" panose="020B0604020202020204" pitchFamily="34" charset="0"/>
              <a:buChar char="•"/>
            </a:pPr>
            <a:r>
              <a:rPr lang="en-GB" dirty="0"/>
              <a:t>Starting conditions of the load.</a:t>
            </a:r>
            <a:endParaRPr lang="en-IN" dirty="0"/>
          </a:p>
          <a:p>
            <a:pPr marL="342900" indent="-342900" algn="just">
              <a:lnSpc>
                <a:spcPct val="150000"/>
              </a:lnSpc>
              <a:buFont typeface="+mj-lt"/>
              <a:buAutoNum type="arabicPeriod" startAt="3"/>
            </a:pPr>
            <a:endParaRPr lang="en-GB" dirty="0"/>
          </a:p>
          <a:p>
            <a:pPr>
              <a:lnSpc>
                <a:spcPct val="120000"/>
              </a:lnSpc>
              <a:buNone/>
            </a:pPr>
            <a:endParaRPr lang="en-US" dirty="0"/>
          </a:p>
        </p:txBody>
      </p:sp>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Factors affecting Selection of Motors</a:t>
            </a:r>
          </a:p>
        </p:txBody>
      </p:sp>
    </p:spTree>
    <p:extLst>
      <p:ext uri="{BB962C8B-B14F-4D97-AF65-F5344CB8AC3E}">
        <p14:creationId xmlns:p14="http://schemas.microsoft.com/office/powerpoint/2010/main" val="3622828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20688"/>
            <a:ext cx="8543292" cy="5846472"/>
          </a:xfrm>
          <a:prstGeom prst="rect">
            <a:avLst/>
          </a:prstGeom>
        </p:spPr>
        <p:txBody>
          <a:bodyPr wrap="square">
            <a:spAutoFit/>
          </a:bodyPr>
          <a:lstStyle/>
          <a:p>
            <a:pPr marL="285750" indent="-285750" algn="just">
              <a:lnSpc>
                <a:spcPct val="130000"/>
              </a:lnSpc>
              <a:buFont typeface="Arial" panose="020B0604020202020204" pitchFamily="34" charset="0"/>
              <a:buChar char="•"/>
            </a:pPr>
            <a:r>
              <a:rPr lang="en-IN" sz="1700" dirty="0"/>
              <a:t>The electric supply available may be </a:t>
            </a:r>
            <a:r>
              <a:rPr lang="en-IN" sz="1700" b="1" dirty="0"/>
              <a:t>3-phase </a:t>
            </a:r>
            <a:r>
              <a:rPr lang="en-IN" sz="1700" b="1" dirty="0" err="1"/>
              <a:t>a.c</a:t>
            </a:r>
            <a:r>
              <a:rPr lang="en-IN" sz="1700" b="1" dirty="0"/>
              <a:t>.</a:t>
            </a:r>
            <a:r>
              <a:rPr lang="en-IN" sz="1700" dirty="0"/>
              <a:t> </a:t>
            </a:r>
            <a:r>
              <a:rPr lang="en-IN" sz="1700" b="1" dirty="0"/>
              <a:t>or single phase </a:t>
            </a:r>
            <a:r>
              <a:rPr lang="en-IN" sz="1700" b="1" dirty="0" err="1"/>
              <a:t>a.c</a:t>
            </a:r>
            <a:r>
              <a:rPr lang="en-IN" sz="1700" b="1" dirty="0"/>
              <a:t>. or </a:t>
            </a:r>
            <a:r>
              <a:rPr lang="en-IN" sz="1700" b="1" dirty="0" err="1"/>
              <a:t>d.c</a:t>
            </a:r>
            <a:r>
              <a:rPr lang="en-IN" sz="1700" dirty="0" err="1"/>
              <a:t>.</a:t>
            </a:r>
            <a:endParaRPr lang="en-IN" sz="1700" dirty="0"/>
          </a:p>
          <a:p>
            <a:pPr marL="285750" indent="-285750" algn="just">
              <a:lnSpc>
                <a:spcPct val="130000"/>
              </a:lnSpc>
              <a:buFont typeface="Arial" panose="020B0604020202020204" pitchFamily="34" charset="0"/>
              <a:buChar char="•"/>
            </a:pPr>
            <a:r>
              <a:rPr lang="en-IN" sz="1700" dirty="0"/>
              <a:t>In case of </a:t>
            </a:r>
            <a:r>
              <a:rPr lang="en-IN" sz="1700" b="1" dirty="0"/>
              <a:t>three phase </a:t>
            </a:r>
            <a:r>
              <a:rPr lang="en-IN" sz="1700" b="1" dirty="0" err="1"/>
              <a:t>a.c</a:t>
            </a:r>
            <a:r>
              <a:rPr lang="en-IN" sz="1700" b="1" dirty="0"/>
              <a:t>. supply </a:t>
            </a:r>
            <a:r>
              <a:rPr lang="en-IN" sz="1700" dirty="0"/>
              <a:t>is available, </a:t>
            </a:r>
            <a:r>
              <a:rPr lang="en-IN" sz="1700" b="1" dirty="0" err="1"/>
              <a:t>polyphase</a:t>
            </a:r>
            <a:r>
              <a:rPr lang="en-IN" sz="1700" b="1" dirty="0"/>
              <a:t> induction motors</a:t>
            </a:r>
            <a:r>
              <a:rPr lang="en-IN" sz="1700" dirty="0"/>
              <a:t>, </a:t>
            </a:r>
            <a:r>
              <a:rPr lang="en-IN" sz="1700" b="1" dirty="0"/>
              <a:t>squirrel cage type for small ratings</a:t>
            </a:r>
            <a:r>
              <a:rPr lang="en-IN" sz="1700" dirty="0"/>
              <a:t> and </a:t>
            </a:r>
            <a:r>
              <a:rPr lang="en-IN" sz="1700" b="1" dirty="0"/>
              <a:t>slip ring type for higher ratings </a:t>
            </a:r>
            <a:r>
              <a:rPr lang="en-IN" sz="1700" dirty="0"/>
              <a:t>may be used. </a:t>
            </a:r>
          </a:p>
          <a:p>
            <a:pPr marL="285750" indent="-285750" algn="just">
              <a:lnSpc>
                <a:spcPct val="130000"/>
              </a:lnSpc>
              <a:buFont typeface="Arial" panose="020B0604020202020204" pitchFamily="34" charset="0"/>
              <a:buChar char="•"/>
            </a:pPr>
            <a:r>
              <a:rPr lang="en-IN" sz="1700" dirty="0"/>
              <a:t>In case where </a:t>
            </a:r>
            <a:r>
              <a:rPr lang="en-IN" sz="1700" b="1" dirty="0"/>
              <a:t>speed variation is required </a:t>
            </a:r>
            <a:r>
              <a:rPr lang="en-IN" sz="1700" dirty="0"/>
              <a:t>these can not be used, so </a:t>
            </a:r>
            <a:r>
              <a:rPr lang="en-IN" sz="1700" b="1" dirty="0"/>
              <a:t>pole changing motors or motors with stepped pulleys </a:t>
            </a:r>
            <a:r>
              <a:rPr lang="en-IN" sz="1700" dirty="0"/>
              <a:t>may be used. </a:t>
            </a:r>
          </a:p>
          <a:p>
            <a:pPr marL="285750" indent="-285750" algn="just">
              <a:lnSpc>
                <a:spcPct val="130000"/>
              </a:lnSpc>
              <a:buFont typeface="Arial" panose="020B0604020202020204" pitchFamily="34" charset="0"/>
              <a:buChar char="•"/>
            </a:pPr>
            <a:r>
              <a:rPr lang="en-IN" sz="1700" dirty="0"/>
              <a:t>Where </a:t>
            </a:r>
            <a:r>
              <a:rPr lang="en-IN" sz="1700" b="1" dirty="0"/>
              <a:t>accurate control of speed </a:t>
            </a:r>
            <a:r>
              <a:rPr lang="en-IN" sz="1700" dirty="0"/>
              <a:t>is required, </a:t>
            </a:r>
            <a:r>
              <a:rPr lang="en-IN" sz="1700" b="1" dirty="0" err="1"/>
              <a:t>Scharge</a:t>
            </a:r>
            <a:r>
              <a:rPr lang="en-IN" sz="1700" b="1" dirty="0"/>
              <a:t> motors </a:t>
            </a:r>
            <a:r>
              <a:rPr lang="en-IN" sz="1700" dirty="0"/>
              <a:t>may be used. </a:t>
            </a:r>
          </a:p>
          <a:p>
            <a:pPr marL="285750" indent="-285750" algn="just">
              <a:lnSpc>
                <a:spcPct val="130000"/>
              </a:lnSpc>
              <a:buFont typeface="Arial" panose="020B0604020202020204" pitchFamily="34" charset="0"/>
              <a:buChar char="•"/>
            </a:pPr>
            <a:r>
              <a:rPr lang="en-IN" sz="1700" dirty="0"/>
              <a:t>Use of </a:t>
            </a:r>
            <a:r>
              <a:rPr lang="en-IN" sz="1700" b="1" dirty="0"/>
              <a:t>single phase motors </a:t>
            </a:r>
            <a:r>
              <a:rPr lang="en-IN" sz="1700" dirty="0"/>
              <a:t>is limited to </a:t>
            </a:r>
            <a:r>
              <a:rPr lang="en-IN" sz="1700" b="1" dirty="0"/>
              <a:t>small loads only </a:t>
            </a:r>
            <a:r>
              <a:rPr lang="en-IN" sz="1700" dirty="0"/>
              <a:t>because of their limited outputs.</a:t>
            </a:r>
          </a:p>
          <a:p>
            <a:pPr marL="285750" indent="-285750" algn="just">
              <a:lnSpc>
                <a:spcPct val="130000"/>
              </a:lnSpc>
              <a:buFont typeface="Arial" panose="020B0604020202020204" pitchFamily="34" charset="0"/>
              <a:buChar char="•"/>
            </a:pPr>
            <a:r>
              <a:rPr lang="en-IN" sz="1700" b="1" dirty="0"/>
              <a:t>D.C. motors </a:t>
            </a:r>
            <a:r>
              <a:rPr lang="en-IN" sz="1700" dirty="0"/>
              <a:t>are </a:t>
            </a:r>
            <a:r>
              <a:rPr lang="en-IN" sz="1700" b="1" dirty="0"/>
              <a:t>not used </a:t>
            </a:r>
            <a:r>
              <a:rPr lang="en-IN" sz="1700" dirty="0"/>
              <a:t>so widely as </a:t>
            </a:r>
            <a:r>
              <a:rPr lang="en-IN" sz="1700" dirty="0" err="1"/>
              <a:t>a.c</a:t>
            </a:r>
            <a:r>
              <a:rPr lang="en-IN" sz="1700" dirty="0"/>
              <a:t>. motors. There are several reasons for this, some of those reasons are given below:</a:t>
            </a:r>
          </a:p>
          <a:p>
            <a:pPr marL="530225" indent="-530225" algn="just">
              <a:lnSpc>
                <a:spcPct val="130000"/>
              </a:lnSpc>
            </a:pPr>
            <a:r>
              <a:rPr lang="en-IN" sz="1700" dirty="0"/>
              <a:t>	1. </a:t>
            </a:r>
            <a:r>
              <a:rPr lang="en-IN" sz="1700" b="1" dirty="0"/>
              <a:t>Additional equipment is required </a:t>
            </a:r>
            <a:r>
              <a:rPr lang="en-IN" sz="1700" dirty="0"/>
              <a:t>for converting existing </a:t>
            </a:r>
            <a:r>
              <a:rPr lang="en-IN" sz="1700" dirty="0" err="1"/>
              <a:t>a.c</a:t>
            </a:r>
            <a:r>
              <a:rPr lang="en-IN" sz="1700" dirty="0"/>
              <a:t>. supply into </a:t>
            </a:r>
            <a:r>
              <a:rPr lang="en-IN" sz="1700" dirty="0" err="1"/>
              <a:t>d.c.</a:t>
            </a:r>
            <a:r>
              <a:rPr lang="en-IN" sz="1700" dirty="0"/>
              <a:t> supply.</a:t>
            </a:r>
          </a:p>
          <a:p>
            <a:pPr marL="530225" indent="-530225" algn="just">
              <a:lnSpc>
                <a:spcPct val="130000"/>
              </a:lnSpc>
            </a:pPr>
            <a:r>
              <a:rPr lang="en-IN" sz="1700" dirty="0"/>
              <a:t>	2. D.C. motors have </a:t>
            </a:r>
            <a:r>
              <a:rPr lang="en-IN" sz="1700" b="1" dirty="0"/>
              <a:t>commutators</a:t>
            </a:r>
            <a:r>
              <a:rPr lang="en-IN" sz="1700" dirty="0"/>
              <a:t> that are subject to trouble and </a:t>
            </a:r>
            <a:r>
              <a:rPr lang="en-IN" sz="1700" b="1" dirty="0"/>
              <a:t>resulting in sparking</a:t>
            </a:r>
            <a:r>
              <a:rPr lang="en-IN" sz="1700" dirty="0"/>
              <a:t>, </a:t>
            </a:r>
            <a:r>
              <a:rPr lang="en-IN" sz="1700" b="1" dirty="0"/>
              <a:t>brush wear, arc over </a:t>
            </a:r>
            <a:r>
              <a:rPr lang="en-IN" sz="1700" dirty="0"/>
              <a:t>and the </a:t>
            </a:r>
            <a:r>
              <a:rPr lang="en-IN" sz="1700" b="1" dirty="0"/>
              <a:t>presence of moisture and destructive fumes </a:t>
            </a:r>
            <a:r>
              <a:rPr lang="en-IN" sz="1700" dirty="0"/>
              <a:t>in the surrounding air.</a:t>
            </a:r>
          </a:p>
          <a:p>
            <a:pPr marL="530225" indent="-530225" algn="just">
              <a:lnSpc>
                <a:spcPct val="130000"/>
              </a:lnSpc>
            </a:pPr>
            <a:r>
              <a:rPr lang="en-IN" sz="1700" dirty="0"/>
              <a:t>	3. D.C. motors are generally </a:t>
            </a:r>
            <a:r>
              <a:rPr lang="en-IN" sz="1700" b="1" dirty="0"/>
              <a:t>more expensive than </a:t>
            </a:r>
            <a:r>
              <a:rPr lang="en-IN" sz="1700" b="1" dirty="0" err="1"/>
              <a:t>a.c</a:t>
            </a:r>
            <a:r>
              <a:rPr lang="en-IN" sz="1700" b="1" dirty="0"/>
              <a:t>. machines </a:t>
            </a:r>
            <a:r>
              <a:rPr lang="en-IN" sz="1700" dirty="0"/>
              <a:t>for similar working conditions.</a:t>
            </a:r>
          </a:p>
          <a:p>
            <a:pPr marL="285750" indent="-285750" algn="just">
              <a:lnSpc>
                <a:spcPct val="130000"/>
              </a:lnSpc>
              <a:buFont typeface="Arial" panose="020B0604020202020204" pitchFamily="34" charset="0"/>
              <a:buChar char="•"/>
            </a:pPr>
            <a:r>
              <a:rPr lang="en-IN" sz="1700" dirty="0"/>
              <a:t>In some cases, such as in </a:t>
            </a:r>
            <a:r>
              <a:rPr lang="en-IN" sz="1700" b="1" dirty="0"/>
              <a:t>electric excavators, steel mills and cranes,</a:t>
            </a:r>
            <a:r>
              <a:rPr lang="en-IN" sz="1700" dirty="0"/>
              <a:t> the </a:t>
            </a:r>
            <a:r>
              <a:rPr lang="en-IN" sz="1700" b="1" dirty="0"/>
              <a:t>speed control </a:t>
            </a:r>
            <a:r>
              <a:rPr lang="en-IN" sz="1700" dirty="0"/>
              <a:t>is important </a:t>
            </a:r>
            <a:r>
              <a:rPr lang="en-IN" sz="1700" b="1" dirty="0"/>
              <a:t>so dc supply is used by converting </a:t>
            </a:r>
            <a:r>
              <a:rPr lang="en-IN" sz="1700" b="1" dirty="0" err="1"/>
              <a:t>a.c</a:t>
            </a:r>
            <a:r>
              <a:rPr lang="en-IN" sz="1700" b="1" dirty="0"/>
              <a:t>. supply in to </a:t>
            </a:r>
            <a:r>
              <a:rPr lang="en-IN" sz="1700" b="1" dirty="0" err="1"/>
              <a:t>d.c.</a:t>
            </a:r>
            <a:r>
              <a:rPr lang="en-IN" sz="1700" b="1" dirty="0"/>
              <a:t> supply</a:t>
            </a:r>
            <a:r>
              <a:rPr lang="en-IN" sz="1700" dirty="0"/>
              <a:t>.</a:t>
            </a:r>
          </a:p>
        </p:txBody>
      </p:sp>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2800" b="1" dirty="0">
                <a:solidFill>
                  <a:srgbClr val="C00000"/>
                </a:solidFill>
              </a:rPr>
              <a:t>Nature of the Electric Supply</a:t>
            </a:r>
          </a:p>
        </p:txBody>
      </p:sp>
    </p:spTree>
    <p:extLst>
      <p:ext uri="{BB962C8B-B14F-4D97-AF65-F5344CB8AC3E}">
        <p14:creationId xmlns:p14="http://schemas.microsoft.com/office/powerpoint/2010/main" val="190470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0"/>
            <a:ext cx="6705600" cy="792162"/>
          </a:xfrm>
        </p:spPr>
        <p:txBody>
          <a:bodyPr>
            <a:normAutofit/>
          </a:bodyPr>
          <a:lstStyle/>
          <a:p>
            <a:r>
              <a:rPr lang="en-US" sz="3200" b="1" dirty="0">
                <a:solidFill>
                  <a:srgbClr val="FF0000"/>
                </a:solidFill>
              </a:rPr>
              <a:t>Classification of Electric Drives</a:t>
            </a:r>
          </a:p>
        </p:txBody>
      </p:sp>
      <p:sp>
        <p:nvSpPr>
          <p:cNvPr id="3" name="Content Placeholder 2"/>
          <p:cNvSpPr>
            <a:spLocks noGrp="1"/>
          </p:cNvSpPr>
          <p:nvPr>
            <p:ph idx="1"/>
          </p:nvPr>
        </p:nvSpPr>
        <p:spPr>
          <a:xfrm>
            <a:off x="381000" y="647700"/>
            <a:ext cx="8367464" cy="5805636"/>
          </a:xfrm>
        </p:spPr>
        <p:txBody>
          <a:bodyPr>
            <a:noAutofit/>
          </a:bodyPr>
          <a:lstStyle/>
          <a:p>
            <a:pPr algn="just">
              <a:buNone/>
            </a:pPr>
            <a:r>
              <a:rPr lang="en-US" sz="1500" b="1" dirty="0"/>
              <a:t>According to Mode of Operation </a:t>
            </a:r>
            <a:r>
              <a:rPr lang="en-US" sz="1500" dirty="0"/>
              <a:t> </a:t>
            </a:r>
          </a:p>
          <a:p>
            <a:pPr algn="just">
              <a:buFont typeface="Wingdings" pitchFamily="2" charset="2"/>
              <a:buChar char="ü"/>
            </a:pPr>
            <a:r>
              <a:rPr lang="en-US" sz="1500" dirty="0"/>
              <a:t>Continuous duty drives </a:t>
            </a:r>
          </a:p>
          <a:p>
            <a:pPr algn="just">
              <a:buFont typeface="Wingdings" pitchFamily="2" charset="2"/>
              <a:buChar char="ü"/>
            </a:pPr>
            <a:r>
              <a:rPr lang="en-US" sz="1500" dirty="0"/>
              <a:t> Short time duty drives  </a:t>
            </a:r>
          </a:p>
          <a:p>
            <a:pPr algn="just">
              <a:buFont typeface="Wingdings" pitchFamily="2" charset="2"/>
              <a:buChar char="ü"/>
            </a:pPr>
            <a:r>
              <a:rPr lang="en-US" sz="1500" dirty="0"/>
              <a:t>Intermittent duty drives </a:t>
            </a:r>
          </a:p>
          <a:p>
            <a:pPr algn="just">
              <a:buNone/>
            </a:pPr>
            <a:r>
              <a:rPr lang="en-US" sz="1500" b="1" dirty="0"/>
              <a:t>According to Means of Control  </a:t>
            </a:r>
          </a:p>
          <a:p>
            <a:pPr algn="just">
              <a:buFont typeface="Wingdings" pitchFamily="2" charset="2"/>
              <a:buChar char="ü"/>
            </a:pPr>
            <a:r>
              <a:rPr lang="en-US" sz="1500" dirty="0"/>
              <a:t>Manual </a:t>
            </a:r>
          </a:p>
          <a:p>
            <a:pPr algn="just">
              <a:buFont typeface="Wingdings" pitchFamily="2" charset="2"/>
              <a:buChar char="ü"/>
            </a:pPr>
            <a:r>
              <a:rPr lang="en-US" sz="1500" dirty="0"/>
              <a:t> Semi automatic</a:t>
            </a:r>
          </a:p>
          <a:p>
            <a:pPr algn="just">
              <a:buFont typeface="Wingdings" pitchFamily="2" charset="2"/>
              <a:buChar char="ü"/>
            </a:pPr>
            <a:r>
              <a:rPr lang="en-US" sz="1500" dirty="0"/>
              <a:t>  Automatic </a:t>
            </a:r>
          </a:p>
          <a:p>
            <a:pPr algn="just">
              <a:buNone/>
            </a:pPr>
            <a:r>
              <a:rPr lang="en-US" sz="1500" b="1" dirty="0"/>
              <a:t>According to Number of machines </a:t>
            </a:r>
          </a:p>
          <a:p>
            <a:pPr algn="just">
              <a:buFont typeface="Wingdings" pitchFamily="2" charset="2"/>
              <a:buChar char="ü"/>
            </a:pPr>
            <a:r>
              <a:rPr lang="en-US" sz="1500" dirty="0"/>
              <a:t> Individual drive </a:t>
            </a:r>
          </a:p>
          <a:p>
            <a:pPr algn="just">
              <a:buFont typeface="Wingdings" pitchFamily="2" charset="2"/>
              <a:buChar char="ü"/>
            </a:pPr>
            <a:r>
              <a:rPr lang="en-US" sz="1500" dirty="0"/>
              <a:t>Group drive </a:t>
            </a:r>
          </a:p>
          <a:p>
            <a:pPr algn="just">
              <a:buFont typeface="Wingdings" pitchFamily="2" charset="2"/>
              <a:buChar char="ü"/>
            </a:pPr>
            <a:r>
              <a:rPr lang="en-US" sz="1500" dirty="0"/>
              <a:t>Multi-motor drive </a:t>
            </a:r>
          </a:p>
          <a:p>
            <a:pPr algn="just">
              <a:buNone/>
            </a:pPr>
            <a:r>
              <a:rPr lang="en-US" sz="1500" b="1" dirty="0"/>
              <a:t>According to Dynamics and Transients </a:t>
            </a:r>
          </a:p>
          <a:p>
            <a:pPr algn="just">
              <a:buFont typeface="Wingdings" pitchFamily="2" charset="2"/>
              <a:buChar char="ü"/>
            </a:pPr>
            <a:r>
              <a:rPr lang="en-US" sz="1500" dirty="0"/>
              <a:t> Uncontrolled transient period </a:t>
            </a:r>
          </a:p>
          <a:p>
            <a:pPr algn="just">
              <a:buFont typeface="Wingdings" pitchFamily="2" charset="2"/>
              <a:buChar char="ü"/>
            </a:pPr>
            <a:r>
              <a:rPr lang="en-US" sz="1500" dirty="0"/>
              <a:t>Controlled transient period </a:t>
            </a:r>
          </a:p>
          <a:p>
            <a:pPr algn="just">
              <a:buNone/>
            </a:pPr>
            <a:r>
              <a:rPr lang="en-US" sz="1500" b="1" dirty="0"/>
              <a:t>According to Methods of Speed Control </a:t>
            </a:r>
          </a:p>
          <a:p>
            <a:pPr algn="just">
              <a:buFont typeface="Wingdings" pitchFamily="2" charset="2"/>
              <a:buChar char="ü"/>
            </a:pPr>
            <a:r>
              <a:rPr lang="en-US" sz="1500" dirty="0"/>
              <a:t> Reversible and non-reversible</a:t>
            </a:r>
          </a:p>
          <a:p>
            <a:pPr algn="just">
              <a:buFont typeface="Wingdings" pitchFamily="2" charset="2"/>
              <a:buChar char="ü"/>
            </a:pPr>
            <a:r>
              <a:rPr lang="en-US" sz="1500" dirty="0"/>
              <a:t> uncontrolled constant speed. </a:t>
            </a:r>
          </a:p>
          <a:p>
            <a:pPr algn="just">
              <a:buFont typeface="Wingdings" pitchFamily="2" charset="2"/>
              <a:buChar char="ü"/>
            </a:pPr>
            <a:r>
              <a:rPr lang="en-US" sz="1500" dirty="0"/>
              <a:t>Reversible and non-reversible step speed control. </a:t>
            </a:r>
          </a:p>
          <a:p>
            <a:pPr algn="just">
              <a:buFont typeface="Wingdings" pitchFamily="2" charset="2"/>
              <a:buChar char="ü"/>
            </a:pPr>
            <a:r>
              <a:rPr lang="en-US" sz="1500" dirty="0"/>
              <a:t> Variable position control. </a:t>
            </a:r>
          </a:p>
          <a:p>
            <a:pPr algn="just">
              <a:buFont typeface="Wingdings" pitchFamily="2" charset="2"/>
              <a:buChar char="ü"/>
            </a:pPr>
            <a:r>
              <a:rPr lang="en-US" sz="1500" dirty="0"/>
              <a:t> Reversible and non-reversible smooth speed control</a:t>
            </a:r>
          </a:p>
        </p:txBody>
      </p:sp>
    </p:spTree>
    <p:extLst>
      <p:ext uri="{BB962C8B-B14F-4D97-AF65-F5344CB8AC3E}">
        <p14:creationId xmlns:p14="http://schemas.microsoft.com/office/powerpoint/2010/main" val="79381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br>
              <a:rPr lang="en-US" dirty="0"/>
            </a:br>
            <a:r>
              <a:rPr lang="en-US" dirty="0"/>
              <a:t>Advantages of Electrical Drives</a:t>
            </a:r>
          </a:p>
        </p:txBody>
      </p:sp>
      <p:sp>
        <p:nvSpPr>
          <p:cNvPr id="20482" name="Content Placeholder 2"/>
          <p:cNvSpPr>
            <a:spLocks noGrp="1"/>
          </p:cNvSpPr>
          <p:nvPr>
            <p:ph idx="1"/>
          </p:nvPr>
        </p:nvSpPr>
        <p:spPr>
          <a:xfrm>
            <a:off x="457200" y="1752600"/>
            <a:ext cx="7620000" cy="4844752"/>
          </a:xfrm>
        </p:spPr>
        <p:txBody>
          <a:bodyPr>
            <a:normAutofit lnSpcReduction="10000"/>
          </a:bodyPr>
          <a:lstStyle/>
          <a:p>
            <a:pPr marL="457200" indent="-457200">
              <a:buAutoNum type="arabicPeriod"/>
            </a:pPr>
            <a:r>
              <a:rPr lang="en-US" dirty="0"/>
              <a:t>They have flexible control Characteristics</a:t>
            </a:r>
          </a:p>
          <a:p>
            <a:pPr marL="457200" indent="-457200">
              <a:buAutoNum type="arabicPeriod"/>
            </a:pPr>
            <a:r>
              <a:rPr lang="en-US" dirty="0">
                <a:solidFill>
                  <a:srgbClr val="7030A0"/>
                </a:solidFill>
              </a:rPr>
              <a:t>Available in wide range of Torque , speed , power</a:t>
            </a:r>
          </a:p>
          <a:p>
            <a:pPr marL="457200" indent="-457200">
              <a:buAutoNum type="arabicPeriod"/>
            </a:pPr>
            <a:r>
              <a:rPr lang="en-US" dirty="0"/>
              <a:t>High efficiency for electric motors,</a:t>
            </a:r>
          </a:p>
          <a:p>
            <a:r>
              <a:rPr lang="en-US" dirty="0"/>
              <a:t>           - low no load loss, short time overloading capacity, Long life , low noise , low maintenance , cleaner</a:t>
            </a:r>
          </a:p>
          <a:p>
            <a:r>
              <a:rPr lang="en-US" dirty="0">
                <a:solidFill>
                  <a:srgbClr val="00B050"/>
                </a:solidFill>
              </a:rPr>
              <a:t>4. Adaptable to any operating Conditions</a:t>
            </a:r>
          </a:p>
          <a:p>
            <a:r>
              <a:rPr lang="en-US" dirty="0">
                <a:solidFill>
                  <a:srgbClr val="00B050"/>
                </a:solidFill>
              </a:rPr>
              <a:t>	- Explosive, Radio active, Liquids, Vertical Mountings</a:t>
            </a:r>
          </a:p>
          <a:p>
            <a:r>
              <a:rPr lang="en-US" dirty="0"/>
              <a:t>5.Do not pollute environment</a:t>
            </a:r>
          </a:p>
          <a:p>
            <a:r>
              <a:rPr lang="en-US" dirty="0"/>
              <a:t>6.Can operate in any four Quadrant of speed torque plane</a:t>
            </a:r>
          </a:p>
          <a:p>
            <a:r>
              <a:rPr lang="en-US" dirty="0">
                <a:solidFill>
                  <a:srgbClr val="00B050"/>
                </a:solidFill>
              </a:rPr>
              <a:t>7.No need of refuel and warm up the motor</a:t>
            </a:r>
          </a:p>
          <a:p>
            <a:r>
              <a:rPr lang="en-US" dirty="0"/>
              <a:t>8.They are powered by electrical energy which has number of advantages over any other form of energy </a:t>
            </a:r>
          </a:p>
        </p:txBody>
      </p:sp>
    </p:spTree>
    <p:extLst>
      <p:ext uri="{BB962C8B-B14F-4D97-AF65-F5344CB8AC3E}">
        <p14:creationId xmlns:p14="http://schemas.microsoft.com/office/powerpoint/2010/main" val="3149706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884" y="620688"/>
            <a:ext cx="8280920" cy="553997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IN" dirty="0"/>
              <a:t>The various types of electric drives used in industry may be divided into three types. They are</a:t>
            </a:r>
          </a:p>
          <a:p>
            <a:pPr algn="just">
              <a:lnSpc>
                <a:spcPct val="150000"/>
              </a:lnSpc>
            </a:pPr>
            <a:r>
              <a:rPr lang="en-IN" dirty="0"/>
              <a:t>	1. Group drive</a:t>
            </a:r>
          </a:p>
          <a:p>
            <a:pPr algn="just">
              <a:lnSpc>
                <a:spcPct val="150000"/>
              </a:lnSpc>
            </a:pPr>
            <a:r>
              <a:rPr lang="en-IN" dirty="0"/>
              <a:t>	2. Individual drive</a:t>
            </a:r>
          </a:p>
          <a:p>
            <a:pPr lvl="1" algn="just">
              <a:lnSpc>
                <a:spcPct val="150000"/>
              </a:lnSpc>
            </a:pPr>
            <a:r>
              <a:rPr lang="en-IN" dirty="0"/>
              <a:t>	3. Multi-motor drive</a:t>
            </a:r>
          </a:p>
          <a:p>
            <a:pPr marL="342900" indent="-342900" algn="just">
              <a:lnSpc>
                <a:spcPct val="150000"/>
              </a:lnSpc>
              <a:buAutoNum type="arabicPeriod"/>
            </a:pPr>
            <a:r>
              <a:rPr lang="en-IN" sz="2000" b="1" u="sng" dirty="0">
                <a:solidFill>
                  <a:srgbClr val="C00000"/>
                </a:solidFill>
              </a:rPr>
              <a:t>Group Drive</a:t>
            </a:r>
            <a:r>
              <a:rPr lang="en-IN" sz="2000" b="1" dirty="0"/>
              <a:t>: </a:t>
            </a:r>
          </a:p>
          <a:p>
            <a:pPr marL="342900" indent="-342900" algn="just">
              <a:lnSpc>
                <a:spcPct val="150000"/>
              </a:lnSpc>
              <a:buFont typeface="Arial" panose="020B0604020202020204" pitchFamily="34" charset="0"/>
              <a:buChar char="•"/>
            </a:pPr>
            <a:r>
              <a:rPr lang="en-IN" dirty="0"/>
              <a:t>The group drive is a drive in which a single electric motor drives a group of working machines. </a:t>
            </a:r>
          </a:p>
          <a:p>
            <a:pPr marL="342900" indent="-342900" algn="just">
              <a:lnSpc>
                <a:spcPct val="150000"/>
              </a:lnSpc>
              <a:buFont typeface="Arial" panose="020B0604020202020204" pitchFamily="34" charset="0"/>
              <a:buChar char="•"/>
            </a:pPr>
            <a:r>
              <a:rPr lang="en-IN" dirty="0"/>
              <a:t>It comprises of a single lengthy shaft, to the shaft the different working machines are attached by means of pulleys and conveyor belts. Sometimes </a:t>
            </a:r>
            <a:r>
              <a:rPr lang="en-IN" b="1" dirty="0"/>
              <a:t>group drive is also known as LINE SHAFT DRIVE.</a:t>
            </a:r>
          </a:p>
          <a:p>
            <a:pPr marL="285750" indent="-285750" algn="just">
              <a:lnSpc>
                <a:spcPct val="150000"/>
              </a:lnSpc>
              <a:buFont typeface="Arial" panose="020B0604020202020204" pitchFamily="34" charset="0"/>
              <a:buChar char="•"/>
            </a:pPr>
            <a:r>
              <a:rPr lang="en-IN" dirty="0"/>
              <a:t>Group drive is often used in industries where successive operations are required like car manufacturing industries etc..</a:t>
            </a:r>
          </a:p>
        </p:txBody>
      </p:sp>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Types of Electric Drives</a:t>
            </a:r>
          </a:p>
        </p:txBody>
      </p:sp>
    </p:spTree>
    <p:extLst>
      <p:ext uri="{BB962C8B-B14F-4D97-AF65-F5344CB8AC3E}">
        <p14:creationId xmlns:p14="http://schemas.microsoft.com/office/powerpoint/2010/main" val="3648192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Types of Electric Drives</a:t>
            </a:r>
          </a:p>
        </p:txBody>
      </p:sp>
      <p:sp>
        <p:nvSpPr>
          <p:cNvPr id="5" name="Rectangle 4"/>
          <p:cNvSpPr/>
          <p:nvPr/>
        </p:nvSpPr>
        <p:spPr>
          <a:xfrm>
            <a:off x="467544" y="3717032"/>
            <a:ext cx="8229600" cy="2446824"/>
          </a:xfrm>
          <a:prstGeom prst="rect">
            <a:avLst/>
          </a:prstGeom>
        </p:spPr>
        <p:txBody>
          <a:bodyPr wrap="square">
            <a:spAutoFit/>
          </a:bodyPr>
          <a:lstStyle/>
          <a:p>
            <a:r>
              <a:rPr lang="en-IN" b="1" dirty="0"/>
              <a:t>Advantages:</a:t>
            </a:r>
          </a:p>
          <a:p>
            <a:pPr marL="342900" indent="-342900" algn="just">
              <a:lnSpc>
                <a:spcPct val="150000"/>
              </a:lnSpc>
              <a:buFont typeface="+mj-lt"/>
              <a:buAutoNum type="arabicPeriod"/>
            </a:pPr>
            <a:r>
              <a:rPr lang="en-IN" dirty="0"/>
              <a:t>In group drive we require one machine with high capacity for to control the group of machines. i.e. here the </a:t>
            </a:r>
            <a:r>
              <a:rPr lang="en-IN" b="1" dirty="0"/>
              <a:t>cost of the one machine with high capacity is less than the number of machines.</a:t>
            </a:r>
            <a:r>
              <a:rPr lang="en-IN" dirty="0"/>
              <a:t> i.e. cost of a single 10HP motor is very less compared to 10 number of 1HP motors.</a:t>
            </a:r>
          </a:p>
          <a:p>
            <a:pPr marL="342900" indent="-342900" algn="just">
              <a:lnSpc>
                <a:spcPct val="150000"/>
              </a:lnSpc>
              <a:buFont typeface="+mj-lt"/>
              <a:buAutoNum type="arabicPeriod"/>
            </a:pPr>
            <a:r>
              <a:rPr lang="en-IN" b="1" dirty="0"/>
              <a:t>Different speeds can be obtained </a:t>
            </a:r>
            <a:r>
              <a:rPr lang="en-IN" dirty="0"/>
              <a:t>by providing </a:t>
            </a:r>
            <a:r>
              <a:rPr lang="en-IN" b="1" dirty="0"/>
              <a:t>pulleys of different diameters</a:t>
            </a:r>
            <a:r>
              <a:rPr lang="en-IN"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806" y="836712"/>
            <a:ext cx="5553075" cy="3143250"/>
          </a:xfrm>
          <a:prstGeom prst="rect">
            <a:avLst/>
          </a:prstGeom>
        </p:spPr>
      </p:pic>
    </p:spTree>
    <p:extLst>
      <p:ext uri="{BB962C8B-B14F-4D97-AF65-F5344CB8AC3E}">
        <p14:creationId xmlns:p14="http://schemas.microsoft.com/office/powerpoint/2010/main" val="760319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br>
              <a:rPr lang="en-US" dirty="0"/>
            </a:br>
            <a:r>
              <a:rPr lang="en-US" dirty="0"/>
              <a:t>Group Electric drives</a:t>
            </a:r>
          </a:p>
        </p:txBody>
      </p:sp>
      <p:pic>
        <p:nvPicPr>
          <p:cNvPr id="3" name="Content Placeholder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022" r="909" b="4242"/>
          <a:stretch/>
        </p:blipFill>
        <p:spPr>
          <a:xfrm>
            <a:off x="457200" y="1967345"/>
            <a:ext cx="7550727" cy="3934691"/>
          </a:xfrm>
        </p:spPr>
      </p:pic>
    </p:spTree>
    <p:extLst>
      <p:ext uri="{BB962C8B-B14F-4D97-AF65-F5344CB8AC3E}">
        <p14:creationId xmlns:p14="http://schemas.microsoft.com/office/powerpoint/2010/main" val="4265289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br>
              <a:rPr lang="en-US" dirty="0"/>
            </a:br>
            <a:r>
              <a:rPr lang="en-US" dirty="0"/>
              <a:t>Group Electric drives</a:t>
            </a:r>
          </a:p>
        </p:txBody>
      </p:sp>
      <p:sp>
        <p:nvSpPr>
          <p:cNvPr id="20482" name="Content Placeholder 2"/>
          <p:cNvSpPr>
            <a:spLocks noGrp="1"/>
          </p:cNvSpPr>
          <p:nvPr>
            <p:ph idx="1"/>
          </p:nvPr>
        </p:nvSpPr>
        <p:spPr/>
        <p:txBody>
          <a:bodyPr>
            <a:normAutofit/>
          </a:bodyPr>
          <a:lstStyle/>
          <a:p>
            <a:pPr marL="342900" indent="-342900">
              <a:buFont typeface="Wingdings" pitchFamily="2" charset="2"/>
              <a:buChar char="ü"/>
            </a:pPr>
            <a:r>
              <a:rPr lang="en-US" dirty="0">
                <a:solidFill>
                  <a:srgbClr val="00B050"/>
                </a:solidFill>
              </a:rPr>
              <a:t>Consists of single motor, which drives one or more line shafts supported on bearings</a:t>
            </a:r>
          </a:p>
          <a:p>
            <a:pPr marL="342900" indent="-342900">
              <a:buFont typeface="Wingdings" pitchFamily="2" charset="2"/>
              <a:buChar char="ü"/>
            </a:pPr>
            <a:r>
              <a:rPr lang="en-US" dirty="0">
                <a:solidFill>
                  <a:srgbClr val="00B050"/>
                </a:solidFill>
              </a:rPr>
              <a:t>Line shafts may  be fitted with either pulleys and belts or gears </a:t>
            </a:r>
            <a:r>
              <a:rPr lang="en-US" dirty="0" err="1">
                <a:solidFill>
                  <a:srgbClr val="00B050"/>
                </a:solidFill>
              </a:rPr>
              <a:t>ie</a:t>
            </a:r>
            <a:r>
              <a:rPr lang="en-US" dirty="0">
                <a:solidFill>
                  <a:srgbClr val="00B050"/>
                </a:solidFill>
              </a:rPr>
              <a:t> a group of machines may be operated</a:t>
            </a:r>
          </a:p>
          <a:p>
            <a:r>
              <a:rPr lang="en-US" dirty="0"/>
              <a:t>Also called a shaft drives</a:t>
            </a:r>
          </a:p>
        </p:txBody>
      </p:sp>
    </p:spTree>
    <p:extLst>
      <p:ext uri="{BB962C8B-B14F-4D97-AF65-F5344CB8AC3E}">
        <p14:creationId xmlns:p14="http://schemas.microsoft.com/office/powerpoint/2010/main" val="2635181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br>
              <a:rPr lang="en-US" dirty="0"/>
            </a:br>
            <a:r>
              <a:rPr lang="en-US" dirty="0"/>
              <a:t>Group Electric drives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600" y="1981200"/>
            <a:ext cx="7003169" cy="3192621"/>
          </a:xfrm>
        </p:spPr>
      </p:pic>
    </p:spTree>
    <p:extLst>
      <p:ext uri="{BB962C8B-B14F-4D97-AF65-F5344CB8AC3E}">
        <p14:creationId xmlns:p14="http://schemas.microsoft.com/office/powerpoint/2010/main" val="3372629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br>
              <a:rPr lang="en-US" dirty="0"/>
            </a:br>
            <a:r>
              <a:rPr lang="en-US" dirty="0"/>
              <a:t>Group Electric drives</a:t>
            </a:r>
          </a:p>
        </p:txBody>
      </p:sp>
      <p:sp>
        <p:nvSpPr>
          <p:cNvPr id="20482" name="Content Placeholder 2"/>
          <p:cNvSpPr>
            <a:spLocks noGrp="1"/>
          </p:cNvSpPr>
          <p:nvPr>
            <p:ph idx="1"/>
          </p:nvPr>
        </p:nvSpPr>
        <p:spPr/>
        <p:txBody>
          <a:bodyPr>
            <a:normAutofit/>
          </a:bodyPr>
          <a:lstStyle/>
          <a:p>
            <a:pPr marL="0" indent="0">
              <a:buNone/>
            </a:pPr>
            <a:r>
              <a:rPr lang="en-US" dirty="0">
                <a:solidFill>
                  <a:srgbClr val="FF0000"/>
                </a:solidFill>
              </a:rPr>
              <a:t>Advantages</a:t>
            </a:r>
          </a:p>
          <a:p>
            <a:pPr marL="0" indent="0">
              <a:buNone/>
            </a:pPr>
            <a:r>
              <a:rPr lang="en-US" dirty="0"/>
              <a:t>1.Single large motor can be used instead of number of small motors</a:t>
            </a:r>
          </a:p>
          <a:p>
            <a:pPr marL="0" indent="0">
              <a:buNone/>
            </a:pPr>
            <a:r>
              <a:rPr lang="en-US" dirty="0"/>
              <a:t>2.Rating of single motor can be reduced due to increased efficiency and power factor</a:t>
            </a:r>
          </a:p>
          <a:p>
            <a:pPr marL="0" indent="0">
              <a:buNone/>
            </a:pPr>
            <a:r>
              <a:rPr lang="en-US" dirty="0"/>
              <a:t>3.Less maintenance</a:t>
            </a:r>
          </a:p>
          <a:p>
            <a:pPr marL="0" indent="0">
              <a:buNone/>
            </a:pPr>
            <a:r>
              <a:rPr lang="en-US" dirty="0"/>
              <a:t>4. Number  machines can be increased</a:t>
            </a:r>
          </a:p>
          <a:p>
            <a:pPr marL="0" indent="0">
              <a:buNone/>
            </a:pPr>
            <a:r>
              <a:rPr lang="en-US" dirty="0"/>
              <a:t>5.Less floor pace is required</a:t>
            </a:r>
          </a:p>
          <a:p>
            <a:pPr marL="0" indent="0">
              <a:buNone/>
            </a:pPr>
            <a:endParaRPr lang="en-US" dirty="0"/>
          </a:p>
        </p:txBody>
      </p:sp>
    </p:spTree>
    <p:extLst>
      <p:ext uri="{BB962C8B-B14F-4D97-AF65-F5344CB8AC3E}">
        <p14:creationId xmlns:p14="http://schemas.microsoft.com/office/powerpoint/2010/main" val="2285316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Types of Electric Drives</a:t>
            </a:r>
          </a:p>
        </p:txBody>
      </p:sp>
      <p:sp>
        <p:nvSpPr>
          <p:cNvPr id="5" name="Rectangle 4"/>
          <p:cNvSpPr/>
          <p:nvPr/>
        </p:nvSpPr>
        <p:spPr>
          <a:xfrm>
            <a:off x="467544" y="620688"/>
            <a:ext cx="8229600" cy="6186309"/>
          </a:xfrm>
          <a:prstGeom prst="rect">
            <a:avLst/>
          </a:prstGeom>
        </p:spPr>
        <p:txBody>
          <a:bodyPr wrap="square">
            <a:spAutoFit/>
          </a:bodyPr>
          <a:lstStyle/>
          <a:p>
            <a:pPr algn="just">
              <a:lnSpc>
                <a:spcPct val="150000"/>
              </a:lnSpc>
            </a:pPr>
            <a:r>
              <a:rPr lang="en-IN" b="1" dirty="0"/>
              <a:t>Disadvantages:</a:t>
            </a:r>
          </a:p>
          <a:p>
            <a:pPr marL="342900" indent="-342900" algn="just">
              <a:lnSpc>
                <a:spcPct val="150000"/>
              </a:lnSpc>
              <a:buFont typeface="+mj-lt"/>
              <a:buAutoNum type="arabicPeriod"/>
            </a:pPr>
            <a:r>
              <a:rPr lang="en-IN" dirty="0"/>
              <a:t>In group drive speed control of individual machine is difficult using stepped pulleys, belts etc..</a:t>
            </a:r>
          </a:p>
          <a:p>
            <a:pPr marL="342900" indent="-342900" algn="just">
              <a:lnSpc>
                <a:spcPct val="150000"/>
              </a:lnSpc>
              <a:buFont typeface="+mj-lt"/>
              <a:buAutoNum type="arabicPeriod"/>
            </a:pPr>
            <a:r>
              <a:rPr lang="en-IN" dirty="0"/>
              <a:t>Owing to the use of line shafting pulleys and belts group drive does not give good appearance and is also less safe to operate.</a:t>
            </a:r>
          </a:p>
          <a:p>
            <a:pPr marL="342900" indent="-342900" algn="just">
              <a:lnSpc>
                <a:spcPct val="150000"/>
              </a:lnSpc>
              <a:buFont typeface="+mj-lt"/>
              <a:buAutoNum type="arabicPeriod"/>
            </a:pPr>
            <a:r>
              <a:rPr lang="en-IN" dirty="0"/>
              <a:t>The possibility of installation of additional machines to the existing system in group drive is limited.</a:t>
            </a:r>
          </a:p>
          <a:p>
            <a:pPr marL="342900" indent="-342900" algn="just">
              <a:lnSpc>
                <a:spcPct val="150000"/>
              </a:lnSpc>
              <a:buFont typeface="+mj-lt"/>
              <a:buAutoNum type="arabicPeriod"/>
            </a:pPr>
            <a:r>
              <a:rPr lang="en-IN" dirty="0"/>
              <a:t>If at a certain instance all the machines are not in operation , then the motor will at low capacity and therefore operation efficiency will be low.</a:t>
            </a:r>
          </a:p>
          <a:p>
            <a:pPr marL="342900" indent="-342900" algn="just">
              <a:lnSpc>
                <a:spcPct val="150000"/>
              </a:lnSpc>
              <a:buFont typeface="+mj-lt"/>
              <a:buAutoNum type="arabicPeriod"/>
            </a:pPr>
            <a:r>
              <a:rPr lang="en-IN" dirty="0"/>
              <a:t>If a fault occurs in the main machine then all the operations will be effected.</a:t>
            </a:r>
          </a:p>
          <a:p>
            <a:r>
              <a:rPr lang="en-IN" b="1" dirty="0"/>
              <a:t>Applications:</a:t>
            </a:r>
          </a:p>
          <a:p>
            <a:pPr marL="285750" indent="-285750" algn="just">
              <a:lnSpc>
                <a:spcPct val="150000"/>
              </a:lnSpc>
              <a:buFont typeface="Arial" panose="020B0604020202020204" pitchFamily="34" charset="0"/>
              <a:buChar char="•"/>
            </a:pPr>
            <a:r>
              <a:rPr lang="en-IN" dirty="0"/>
              <a:t>Grain processing industries</a:t>
            </a:r>
          </a:p>
          <a:p>
            <a:pPr marL="285750" indent="-285750" algn="just">
              <a:lnSpc>
                <a:spcPct val="150000"/>
              </a:lnSpc>
              <a:buFont typeface="Arial" panose="020B0604020202020204" pitchFamily="34" charset="0"/>
              <a:buChar char="•"/>
            </a:pPr>
            <a:r>
              <a:rPr lang="en-IN" dirty="0"/>
              <a:t>Food grinding mills</a:t>
            </a:r>
          </a:p>
          <a:p>
            <a:pPr marL="285750" indent="-285750" algn="just">
              <a:lnSpc>
                <a:spcPct val="150000"/>
              </a:lnSpc>
              <a:buFont typeface="Arial" panose="020B0604020202020204" pitchFamily="34" charset="0"/>
              <a:buChar char="•"/>
            </a:pPr>
            <a:r>
              <a:rPr lang="en-IN" dirty="0"/>
              <a:t>Paper mills</a:t>
            </a:r>
          </a:p>
          <a:p>
            <a:pPr marL="285750" indent="-285750" algn="just">
              <a:lnSpc>
                <a:spcPct val="150000"/>
              </a:lnSpc>
              <a:buFont typeface="Arial" panose="020B0604020202020204" pitchFamily="34" charset="0"/>
              <a:buChar char="•"/>
            </a:pPr>
            <a:r>
              <a:rPr lang="en-IN" dirty="0"/>
              <a:t>Textile mills, Workshops, etc.</a:t>
            </a:r>
          </a:p>
        </p:txBody>
      </p:sp>
    </p:spTree>
    <p:extLst>
      <p:ext uri="{BB962C8B-B14F-4D97-AF65-F5344CB8AC3E}">
        <p14:creationId xmlns:p14="http://schemas.microsoft.com/office/powerpoint/2010/main" val="675743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Types of Electric Drives</a:t>
            </a:r>
          </a:p>
        </p:txBody>
      </p:sp>
      <p:sp>
        <p:nvSpPr>
          <p:cNvPr id="5" name="Rectangle 4"/>
          <p:cNvSpPr/>
          <p:nvPr/>
        </p:nvSpPr>
        <p:spPr>
          <a:xfrm>
            <a:off x="467544" y="620688"/>
            <a:ext cx="8229600" cy="5955476"/>
          </a:xfrm>
          <a:prstGeom prst="rect">
            <a:avLst/>
          </a:prstGeom>
        </p:spPr>
        <p:txBody>
          <a:bodyPr wrap="square">
            <a:spAutoFit/>
          </a:bodyPr>
          <a:lstStyle/>
          <a:p>
            <a:pPr algn="just">
              <a:lnSpc>
                <a:spcPct val="150000"/>
              </a:lnSpc>
            </a:pPr>
            <a:r>
              <a:rPr lang="en-IN" sz="2000" b="1" u="sng" dirty="0">
                <a:solidFill>
                  <a:srgbClr val="C00000"/>
                </a:solidFill>
              </a:rPr>
              <a:t>Individual drive</a:t>
            </a:r>
            <a:r>
              <a:rPr lang="en-IN" dirty="0"/>
              <a:t>: </a:t>
            </a:r>
          </a:p>
          <a:p>
            <a:pPr marL="285750" indent="-285750" algn="just">
              <a:lnSpc>
                <a:spcPct val="150000"/>
              </a:lnSpc>
              <a:buFont typeface="Arial" panose="020B0604020202020204" pitchFamily="34" charset="0"/>
              <a:buChar char="•"/>
            </a:pPr>
            <a:r>
              <a:rPr lang="en-IN" dirty="0"/>
              <a:t>In individual drive a single electric motor is used to drive one individual machine. i.e. In individual drive each working machine has the individual main machine.</a:t>
            </a:r>
          </a:p>
          <a:p>
            <a:pPr algn="just">
              <a:lnSpc>
                <a:spcPct val="150000"/>
              </a:lnSpc>
            </a:pPr>
            <a:r>
              <a:rPr lang="en-IN" b="1" dirty="0"/>
              <a:t>Example</a:t>
            </a:r>
            <a:r>
              <a:rPr lang="en-IN" dirty="0"/>
              <a:t>: single-spindle drilling machines and various types of electrical hand tools and simple types of metal working tools. </a:t>
            </a:r>
            <a:r>
              <a:rPr lang="en-IN" b="1" dirty="0"/>
              <a:t>Applications</a:t>
            </a:r>
            <a:r>
              <a:rPr lang="en-IN" dirty="0"/>
              <a:t>: Drill machines, Lathe machines, etc.</a:t>
            </a:r>
          </a:p>
          <a:p>
            <a:pPr algn="just">
              <a:lnSpc>
                <a:spcPct val="150000"/>
              </a:lnSpc>
            </a:pPr>
            <a:r>
              <a:rPr lang="en-IN" b="1" dirty="0"/>
              <a:t>Advantages:</a:t>
            </a:r>
          </a:p>
          <a:p>
            <a:pPr marL="342900" indent="-342900" algn="just">
              <a:lnSpc>
                <a:spcPct val="150000"/>
              </a:lnSpc>
              <a:buFont typeface="+mj-lt"/>
              <a:buAutoNum type="arabicPeriod"/>
            </a:pPr>
            <a:r>
              <a:rPr lang="en-IN" dirty="0"/>
              <a:t>Installation of individual drive is easy.</a:t>
            </a:r>
          </a:p>
          <a:p>
            <a:pPr marL="342900" indent="-342900" algn="just">
              <a:lnSpc>
                <a:spcPct val="150000"/>
              </a:lnSpc>
              <a:buFont typeface="+mj-lt"/>
              <a:buAutoNum type="arabicPeriod"/>
            </a:pPr>
            <a:r>
              <a:rPr lang="en-IN" dirty="0"/>
              <a:t>If a fault is occurred in one main machine then the whole operations are not effected because it has individual main machines.</a:t>
            </a:r>
          </a:p>
          <a:p>
            <a:pPr marL="342900" indent="-342900" algn="just">
              <a:lnSpc>
                <a:spcPct val="150000"/>
              </a:lnSpc>
              <a:buFont typeface="+mj-lt"/>
              <a:buAutoNum type="arabicPeriod"/>
            </a:pPr>
            <a:r>
              <a:rPr lang="en-IN" dirty="0"/>
              <a:t>Each main machine can be effectively utilized at rated capacity.</a:t>
            </a:r>
          </a:p>
          <a:p>
            <a:pPr marL="342900" indent="-342900" algn="just">
              <a:lnSpc>
                <a:spcPct val="150000"/>
              </a:lnSpc>
              <a:buFont typeface="+mj-lt"/>
              <a:buAutoNum type="arabicPeriod"/>
            </a:pPr>
            <a:r>
              <a:rPr lang="en-IN" dirty="0"/>
              <a:t>Full control and desired operation of each machine is obtained because of different machines are driven with their respective individual drive.</a:t>
            </a:r>
          </a:p>
          <a:p>
            <a:pPr marL="342900" indent="-342900" algn="just">
              <a:lnSpc>
                <a:spcPct val="150000"/>
              </a:lnSpc>
              <a:buFont typeface="+mj-lt"/>
              <a:buAutoNum type="arabicPeriod"/>
            </a:pPr>
            <a:r>
              <a:rPr lang="en-IN" dirty="0"/>
              <a:t>Machines can be located at convenient places</a:t>
            </a:r>
          </a:p>
        </p:txBody>
      </p:sp>
    </p:spTree>
    <p:extLst>
      <p:ext uri="{BB962C8B-B14F-4D97-AF65-F5344CB8AC3E}">
        <p14:creationId xmlns:p14="http://schemas.microsoft.com/office/powerpoint/2010/main" val="3205215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br>
              <a:rPr lang="en-US" dirty="0"/>
            </a:br>
            <a:r>
              <a:rPr lang="en-US" dirty="0"/>
              <a:t>Individual Electric drives</a:t>
            </a:r>
          </a:p>
        </p:txBody>
      </p:sp>
      <p:sp>
        <p:nvSpPr>
          <p:cNvPr id="20482" name="Content Placeholder 2"/>
          <p:cNvSpPr>
            <a:spLocks noGrp="1"/>
          </p:cNvSpPr>
          <p:nvPr>
            <p:ph idx="1"/>
          </p:nvPr>
        </p:nvSpPr>
        <p:spPr/>
        <p:txBody>
          <a:bodyPr>
            <a:normAutofit/>
          </a:bodyPr>
          <a:lstStyle/>
          <a:p>
            <a:r>
              <a:rPr lang="en-US" dirty="0"/>
              <a:t>Each individual machine is driven by separated motors</a:t>
            </a:r>
          </a:p>
          <a:p>
            <a:r>
              <a:rPr lang="en-US" dirty="0" err="1"/>
              <a:t>Eg</a:t>
            </a:r>
            <a:r>
              <a:rPr lang="en-US" dirty="0"/>
              <a:t>. Single spindle machines and lathe</a:t>
            </a:r>
          </a:p>
          <a:p>
            <a:endParaRPr lang="en-US" dirty="0">
              <a:solidFill>
                <a:srgbClr val="FF0000"/>
              </a:solidFill>
            </a:endParaRPr>
          </a:p>
          <a:p>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1051" r="2950"/>
          <a:stretch/>
        </p:blipFill>
        <p:spPr>
          <a:xfrm>
            <a:off x="2171700" y="3990680"/>
            <a:ext cx="4215245" cy="2174624"/>
          </a:xfrm>
          <a:prstGeom prst="rect">
            <a:avLst/>
          </a:prstGeom>
        </p:spPr>
      </p:pic>
    </p:spTree>
    <p:extLst>
      <p:ext uri="{BB962C8B-B14F-4D97-AF65-F5344CB8AC3E}">
        <p14:creationId xmlns:p14="http://schemas.microsoft.com/office/powerpoint/2010/main" val="3940093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08720"/>
            <a:ext cx="8632651" cy="4914900"/>
          </a:xfrm>
          <a:prstGeom prst="rect">
            <a:avLst/>
          </a:prstGeom>
        </p:spPr>
      </p:pic>
    </p:spTree>
    <p:extLst>
      <p:ext uri="{BB962C8B-B14F-4D97-AF65-F5344CB8AC3E}">
        <p14:creationId xmlns:p14="http://schemas.microsoft.com/office/powerpoint/2010/main" val="2936391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59216" cy="539978"/>
          </a:xfrm>
        </p:spPr>
        <p:txBody>
          <a:bodyPr>
            <a:normAutofit/>
          </a:bodyPr>
          <a:lstStyle/>
          <a:p>
            <a:pPr fontAlgn="auto">
              <a:spcAft>
                <a:spcPts val="0"/>
              </a:spcAft>
              <a:defRPr/>
            </a:pPr>
            <a:r>
              <a:rPr lang="en-US" sz="2700" dirty="0"/>
              <a:t>Advantages of Electrical Drives</a:t>
            </a:r>
            <a:endParaRPr lang="en-US" dirty="0"/>
          </a:p>
        </p:txBody>
      </p:sp>
      <p:sp>
        <p:nvSpPr>
          <p:cNvPr id="20482" name="Content Placeholder 2"/>
          <p:cNvSpPr>
            <a:spLocks noGrp="1"/>
          </p:cNvSpPr>
          <p:nvPr>
            <p:ph idx="1"/>
          </p:nvPr>
        </p:nvSpPr>
        <p:spPr>
          <a:xfrm>
            <a:off x="314428" y="692696"/>
            <a:ext cx="8372371" cy="6012586"/>
          </a:xfrm>
        </p:spPr>
        <p:txBody>
          <a:bodyPr>
            <a:normAutofit fontScale="85000" lnSpcReduction="10000"/>
          </a:bodyPr>
          <a:lstStyle/>
          <a:p>
            <a:pPr marL="360363" indent="-360363" algn="just">
              <a:lnSpc>
                <a:spcPct val="170000"/>
              </a:lnSpc>
              <a:buFont typeface="Arial" pitchFamily="34" charset="0"/>
              <a:buChar char="•"/>
            </a:pPr>
            <a:r>
              <a:rPr lang="en-IN" sz="2000" b="0" dirty="0">
                <a:latin typeface="Calibri" pitchFamily="34" charset="0"/>
                <a:cs typeface="Calibri" pitchFamily="34" charset="0"/>
              </a:rPr>
              <a:t>Electric drives are environment friendly as they do not produce smoke, fumes, ash, etc. Therefore, electric drives are most suited for the underground and tube railways.</a:t>
            </a:r>
          </a:p>
          <a:p>
            <a:pPr marL="360363" indent="-360363" algn="just">
              <a:lnSpc>
                <a:spcPct val="170000"/>
              </a:lnSpc>
              <a:buFont typeface="Arial" pitchFamily="34" charset="0"/>
              <a:buChar char="•"/>
            </a:pPr>
            <a:r>
              <a:rPr lang="en-IN" sz="2000" b="0" dirty="0">
                <a:latin typeface="Calibri" pitchFamily="34" charset="0"/>
                <a:cs typeface="Calibri" pitchFamily="34" charset="0"/>
              </a:rPr>
              <a:t>Electric drives are flexible because their performance can be controlled effectively by using electronic devices such as SCRs, IGBTs and microcontrollers.</a:t>
            </a:r>
          </a:p>
          <a:p>
            <a:pPr marL="360363" indent="-360363" algn="just">
              <a:lnSpc>
                <a:spcPct val="170000"/>
              </a:lnSpc>
              <a:buFont typeface="Arial" pitchFamily="34" charset="0"/>
              <a:buChar char="•"/>
            </a:pPr>
            <a:r>
              <a:rPr lang="en-IN" sz="2000" b="0" dirty="0">
                <a:latin typeface="Calibri" pitchFamily="34" charset="0"/>
                <a:cs typeface="Calibri" pitchFamily="34" charset="0"/>
              </a:rPr>
              <a:t>Available in wide range of torque, speed and power.</a:t>
            </a:r>
          </a:p>
          <a:p>
            <a:pPr marL="360363" indent="-360363" algn="just">
              <a:lnSpc>
                <a:spcPct val="170000"/>
              </a:lnSpc>
              <a:buFont typeface="Arial" pitchFamily="34" charset="0"/>
              <a:buChar char="•"/>
            </a:pPr>
            <a:r>
              <a:rPr lang="en-IN" sz="2000" b="0" dirty="0">
                <a:latin typeface="Calibri" pitchFamily="34" charset="0"/>
                <a:cs typeface="Calibri" pitchFamily="34" charset="0"/>
              </a:rPr>
              <a:t>Compact in size; electric drives occupy less space.</a:t>
            </a:r>
          </a:p>
          <a:p>
            <a:pPr marL="360363" indent="-360363" algn="just">
              <a:lnSpc>
                <a:spcPct val="170000"/>
              </a:lnSpc>
              <a:buFont typeface="Arial" pitchFamily="34" charset="0"/>
              <a:buChar char="•"/>
            </a:pPr>
            <a:r>
              <a:rPr lang="en-IN" sz="2000" b="0" dirty="0">
                <a:latin typeface="Calibri" pitchFamily="34" charset="0"/>
                <a:cs typeface="Calibri" pitchFamily="34" charset="0"/>
              </a:rPr>
              <a:t>Do not require warm-up time; they can be started immediately.</a:t>
            </a:r>
          </a:p>
          <a:p>
            <a:pPr marL="360363" indent="-360363" algn="just">
              <a:lnSpc>
                <a:spcPct val="170000"/>
              </a:lnSpc>
              <a:buFont typeface="Arial" pitchFamily="34" charset="0"/>
              <a:buChar char="•"/>
            </a:pPr>
            <a:r>
              <a:rPr lang="en-IN" sz="2000" b="0" dirty="0">
                <a:latin typeface="Calibri" pitchFamily="34" charset="0"/>
                <a:cs typeface="Calibri" pitchFamily="34" charset="0"/>
              </a:rPr>
              <a:t>Electric drives can be remote controlled.</a:t>
            </a:r>
          </a:p>
          <a:p>
            <a:pPr marL="360363" indent="-360363" algn="just">
              <a:lnSpc>
                <a:spcPct val="170000"/>
              </a:lnSpc>
              <a:buFont typeface="Arial" pitchFamily="34" charset="0"/>
              <a:buChar char="•"/>
            </a:pPr>
            <a:r>
              <a:rPr lang="en-IN" sz="2000" b="0" dirty="0">
                <a:latin typeface="Calibri" pitchFamily="34" charset="0"/>
                <a:cs typeface="Calibri" pitchFamily="34" charset="0"/>
              </a:rPr>
              <a:t>A reliable source of drive.</a:t>
            </a:r>
          </a:p>
          <a:p>
            <a:pPr marL="360363" indent="-360363" algn="just">
              <a:lnSpc>
                <a:spcPct val="170000"/>
              </a:lnSpc>
              <a:buFont typeface="Arial" pitchFamily="34" charset="0"/>
              <a:buChar char="•"/>
            </a:pPr>
            <a:r>
              <a:rPr lang="en-IN" sz="2000" b="0" dirty="0">
                <a:latin typeface="Calibri" pitchFamily="34" charset="0"/>
                <a:cs typeface="Calibri" pitchFamily="34" charset="0"/>
              </a:rPr>
              <a:t>Powered by electrical energy which has a number of advantages over other sources of energy.</a:t>
            </a:r>
          </a:p>
        </p:txBody>
      </p:sp>
    </p:spTree>
    <p:extLst>
      <p:ext uri="{BB962C8B-B14F-4D97-AF65-F5344CB8AC3E}">
        <p14:creationId xmlns:p14="http://schemas.microsoft.com/office/powerpoint/2010/main" val="127094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br>
              <a:rPr lang="en-US" dirty="0"/>
            </a:br>
            <a:r>
              <a:rPr lang="en-US" dirty="0"/>
              <a:t>Individual Electric drives</a:t>
            </a:r>
          </a:p>
        </p:txBody>
      </p:sp>
      <p:sp>
        <p:nvSpPr>
          <p:cNvPr id="20482" name="Content Placeholder 2"/>
          <p:cNvSpPr>
            <a:spLocks noGrp="1"/>
          </p:cNvSpPr>
          <p:nvPr>
            <p:ph idx="1"/>
          </p:nvPr>
        </p:nvSpPr>
        <p:spPr/>
        <p:txBody>
          <a:bodyPr>
            <a:normAutofit fontScale="77500" lnSpcReduction="20000"/>
          </a:bodyPr>
          <a:lstStyle/>
          <a:p>
            <a:r>
              <a:rPr lang="en-US" dirty="0">
                <a:solidFill>
                  <a:srgbClr val="0070C0"/>
                </a:solidFill>
              </a:rPr>
              <a:t>Advantages</a:t>
            </a:r>
          </a:p>
          <a:p>
            <a:r>
              <a:rPr lang="en-US" dirty="0"/>
              <a:t>1.Economy of power</a:t>
            </a:r>
          </a:p>
          <a:p>
            <a:r>
              <a:rPr lang="en-US" dirty="0"/>
              <a:t>2.Less maintenance</a:t>
            </a:r>
          </a:p>
          <a:p>
            <a:r>
              <a:rPr lang="en-US" dirty="0"/>
              <a:t>3.Can be operated independently</a:t>
            </a:r>
          </a:p>
          <a:p>
            <a:r>
              <a:rPr lang="en-US" dirty="0"/>
              <a:t>4.Large variation of speed can be attained</a:t>
            </a:r>
          </a:p>
          <a:p>
            <a:r>
              <a:rPr lang="en-US" dirty="0"/>
              <a:t>5.Transmission losses are less</a:t>
            </a:r>
          </a:p>
          <a:p>
            <a:r>
              <a:rPr lang="en-US" dirty="0"/>
              <a:t>6.If one motor is fails it does not affect other</a:t>
            </a:r>
          </a:p>
          <a:p>
            <a:r>
              <a:rPr lang="en-US" dirty="0"/>
              <a:t>7.Flaxebilitty in layout workshop is possible</a:t>
            </a:r>
          </a:p>
          <a:p>
            <a:r>
              <a:rPr lang="en-US" dirty="0">
                <a:solidFill>
                  <a:srgbClr val="0070C0"/>
                </a:solidFill>
              </a:rPr>
              <a:t>Disadvantages</a:t>
            </a:r>
          </a:p>
          <a:p>
            <a:r>
              <a:rPr lang="en-US" dirty="0"/>
              <a:t>1.Initial cost is more</a:t>
            </a:r>
          </a:p>
          <a:p>
            <a:r>
              <a:rPr lang="en-US" dirty="0"/>
              <a:t>2.More space is required </a:t>
            </a:r>
          </a:p>
          <a:p>
            <a:endParaRPr lang="en-US" dirty="0">
              <a:solidFill>
                <a:srgbClr val="FF0000"/>
              </a:solidFill>
            </a:endParaRPr>
          </a:p>
          <a:p>
            <a:endParaRPr lang="en-US" dirty="0"/>
          </a:p>
        </p:txBody>
      </p:sp>
    </p:spTree>
    <p:extLst>
      <p:ext uri="{BB962C8B-B14F-4D97-AF65-F5344CB8AC3E}">
        <p14:creationId xmlns:p14="http://schemas.microsoft.com/office/powerpoint/2010/main" val="1968260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Types of Electric Drives</a:t>
            </a:r>
          </a:p>
        </p:txBody>
      </p:sp>
      <p:sp>
        <p:nvSpPr>
          <p:cNvPr id="5" name="Rectangle 4"/>
          <p:cNvSpPr/>
          <p:nvPr/>
        </p:nvSpPr>
        <p:spPr>
          <a:xfrm>
            <a:off x="498735" y="764704"/>
            <a:ext cx="8229600" cy="2352952"/>
          </a:xfrm>
          <a:prstGeom prst="rect">
            <a:avLst/>
          </a:prstGeom>
        </p:spPr>
        <p:txBody>
          <a:bodyPr wrap="square">
            <a:spAutoFit/>
          </a:bodyPr>
          <a:lstStyle/>
          <a:p>
            <a:pPr algn="just">
              <a:lnSpc>
                <a:spcPct val="150000"/>
              </a:lnSpc>
            </a:pPr>
            <a:r>
              <a:rPr lang="en-IN" sz="2000" b="1" dirty="0"/>
              <a:t>Disadvantages:</a:t>
            </a:r>
          </a:p>
          <a:p>
            <a:pPr marL="457200" indent="-457200" algn="just">
              <a:lnSpc>
                <a:spcPct val="150000"/>
              </a:lnSpc>
              <a:buFont typeface="+mj-lt"/>
              <a:buAutoNum type="arabicPeriod"/>
            </a:pPr>
            <a:r>
              <a:rPr lang="en-IN" sz="2000" dirty="0"/>
              <a:t>Cost is high because in this type of drive the number of machines required is high.</a:t>
            </a:r>
          </a:p>
          <a:p>
            <a:pPr marL="457200" indent="-457200" algn="just">
              <a:lnSpc>
                <a:spcPct val="150000"/>
              </a:lnSpc>
              <a:buFont typeface="+mj-lt"/>
              <a:buAutoNum type="arabicPeriod"/>
            </a:pPr>
            <a:r>
              <a:rPr lang="en-IN" sz="2000" dirty="0"/>
              <a:t>More space is required because of each working machine has its individual main machine.</a:t>
            </a:r>
            <a:endParaRPr lang="en-IN"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3573016"/>
            <a:ext cx="6995064" cy="2448272"/>
          </a:xfrm>
          <a:prstGeom prst="rect">
            <a:avLst/>
          </a:prstGeom>
        </p:spPr>
      </p:pic>
    </p:spTree>
    <p:extLst>
      <p:ext uri="{BB962C8B-B14F-4D97-AF65-F5344CB8AC3E}">
        <p14:creationId xmlns:p14="http://schemas.microsoft.com/office/powerpoint/2010/main" val="1017231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Types of Electric Drives</a:t>
            </a:r>
          </a:p>
        </p:txBody>
      </p:sp>
      <p:sp>
        <p:nvSpPr>
          <p:cNvPr id="5" name="Rectangle 4"/>
          <p:cNvSpPr/>
          <p:nvPr/>
        </p:nvSpPr>
        <p:spPr>
          <a:xfrm>
            <a:off x="498735" y="764704"/>
            <a:ext cx="8229600" cy="2400657"/>
          </a:xfrm>
          <a:prstGeom prst="rect">
            <a:avLst/>
          </a:prstGeom>
        </p:spPr>
        <p:txBody>
          <a:bodyPr wrap="square">
            <a:spAutoFit/>
          </a:bodyPr>
          <a:lstStyle/>
          <a:p>
            <a:pPr algn="just">
              <a:lnSpc>
                <a:spcPct val="150000"/>
              </a:lnSpc>
            </a:pPr>
            <a:r>
              <a:rPr lang="en-IN" sz="2400" b="1" u="sng" dirty="0">
                <a:solidFill>
                  <a:srgbClr val="FF0000"/>
                </a:solidFill>
              </a:rPr>
              <a:t>Multimotor drive: </a:t>
            </a:r>
          </a:p>
          <a:p>
            <a:pPr marL="342900" indent="-342900" algn="just">
              <a:lnSpc>
                <a:spcPct val="150000"/>
              </a:lnSpc>
              <a:buFont typeface="Arial" panose="020B0604020202020204" pitchFamily="34" charset="0"/>
              <a:buChar char="•"/>
            </a:pPr>
            <a:r>
              <a:rPr lang="en-IN" sz="2000" dirty="0"/>
              <a:t>A mechanism in which separate motors are used for operating different parts of the same machine is known as a </a:t>
            </a:r>
            <a:r>
              <a:rPr lang="en-IN" sz="2000" b="1" dirty="0"/>
              <a:t>multi-motor electric drive.</a:t>
            </a:r>
          </a:p>
          <a:p>
            <a:pPr marL="342900" indent="-342900" algn="just">
              <a:lnSpc>
                <a:spcPct val="150000"/>
              </a:lnSpc>
              <a:buFont typeface="Arial" panose="020B0604020202020204" pitchFamily="34" charset="0"/>
              <a:buChar char="•"/>
            </a:pPr>
            <a:r>
              <a:rPr lang="en-IN" dirty="0"/>
              <a:t>Multi-motor drives means the number of operations are required to perform a task. Example: </a:t>
            </a:r>
            <a:r>
              <a:rPr lang="en-IN" b="1" dirty="0"/>
              <a:t>The operation of CRANE</a:t>
            </a:r>
            <a:r>
              <a:rPr lang="en-IN" dirty="0"/>
              <a:t>.</a:t>
            </a:r>
          </a:p>
        </p:txBody>
      </p:sp>
      <p:pic>
        <p:nvPicPr>
          <p:cNvPr id="6" name="Picture 5"/>
          <p:cNvPicPr>
            <a:picLocks noChangeAspect="1"/>
          </p:cNvPicPr>
          <p:nvPr/>
        </p:nvPicPr>
        <p:blipFill>
          <a:blip r:embed="rId2"/>
          <a:stretch>
            <a:fillRect/>
          </a:stretch>
        </p:blipFill>
        <p:spPr>
          <a:xfrm>
            <a:off x="460411" y="3573016"/>
            <a:ext cx="8236733" cy="2694806"/>
          </a:xfrm>
          <a:prstGeom prst="rect">
            <a:avLst/>
          </a:prstGeom>
        </p:spPr>
      </p:pic>
    </p:spTree>
    <p:extLst>
      <p:ext uri="{BB962C8B-B14F-4D97-AF65-F5344CB8AC3E}">
        <p14:creationId xmlns:p14="http://schemas.microsoft.com/office/powerpoint/2010/main" val="3258192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Types of Electric Drives</a:t>
            </a:r>
          </a:p>
        </p:txBody>
      </p:sp>
      <p:sp>
        <p:nvSpPr>
          <p:cNvPr id="5" name="Rectangle 4"/>
          <p:cNvSpPr/>
          <p:nvPr/>
        </p:nvSpPr>
        <p:spPr>
          <a:xfrm>
            <a:off x="485740" y="632407"/>
            <a:ext cx="8229600" cy="3416320"/>
          </a:xfrm>
          <a:prstGeom prst="rect">
            <a:avLst/>
          </a:prstGeom>
        </p:spPr>
        <p:txBody>
          <a:bodyPr wrap="square">
            <a:spAutoFit/>
          </a:bodyPr>
          <a:lstStyle/>
          <a:p>
            <a:pPr algn="just">
              <a:lnSpc>
                <a:spcPct val="150000"/>
              </a:lnSpc>
            </a:pPr>
            <a:r>
              <a:rPr lang="en-IN" b="1" dirty="0"/>
              <a:t>Advantages:</a:t>
            </a:r>
            <a:endParaRPr lang="en-IN" dirty="0"/>
          </a:p>
          <a:p>
            <a:pPr marL="342900" indent="-342900" algn="just">
              <a:lnSpc>
                <a:spcPct val="150000"/>
              </a:lnSpc>
              <a:buFont typeface="Arial" panose="020B0604020202020204" pitchFamily="34" charset="0"/>
              <a:buChar char="•"/>
            </a:pPr>
            <a:r>
              <a:rPr lang="en-IN" dirty="0" err="1"/>
              <a:t>Multimotor</a:t>
            </a:r>
            <a:r>
              <a:rPr lang="en-IN" dirty="0"/>
              <a:t> drives provide better control of process.</a:t>
            </a:r>
          </a:p>
          <a:p>
            <a:pPr marL="342900" indent="-342900" algn="just">
              <a:lnSpc>
                <a:spcPct val="150000"/>
              </a:lnSpc>
              <a:buFont typeface="Arial" panose="020B0604020202020204" pitchFamily="34" charset="0"/>
              <a:buChar char="•"/>
            </a:pPr>
            <a:r>
              <a:rPr lang="en-IN" dirty="0"/>
              <a:t>With the help of </a:t>
            </a:r>
            <a:r>
              <a:rPr lang="en-IN" dirty="0" err="1"/>
              <a:t>multimotor</a:t>
            </a:r>
            <a:r>
              <a:rPr lang="en-IN" dirty="0"/>
              <a:t> drives, a complicated process can be automated.</a:t>
            </a:r>
          </a:p>
          <a:p>
            <a:pPr marL="342900" indent="-342900" algn="just">
              <a:lnSpc>
                <a:spcPct val="150000"/>
              </a:lnSpc>
              <a:buFont typeface="Arial" panose="020B0604020202020204" pitchFamily="34" charset="0"/>
              <a:buChar char="•"/>
            </a:pPr>
            <a:r>
              <a:rPr lang="en-IN" dirty="0"/>
              <a:t>In a </a:t>
            </a:r>
            <a:r>
              <a:rPr lang="en-IN" dirty="0" err="1"/>
              <a:t>multimotor</a:t>
            </a:r>
            <a:r>
              <a:rPr lang="en-IN" dirty="0"/>
              <a:t> drive, each machine is driven by a separate motor. Hence it can be individually started and stopped as desired.</a:t>
            </a:r>
          </a:p>
          <a:p>
            <a:pPr marL="342900" indent="-342900" algn="just">
              <a:lnSpc>
                <a:spcPct val="150000"/>
              </a:lnSpc>
              <a:buFont typeface="Arial" panose="020B0604020202020204" pitchFamily="34" charset="0"/>
              <a:buChar char="•"/>
            </a:pPr>
            <a:r>
              <a:rPr lang="en-IN" dirty="0"/>
              <a:t>In </a:t>
            </a:r>
            <a:r>
              <a:rPr lang="en-IN" dirty="0" err="1"/>
              <a:t>multimotor</a:t>
            </a:r>
            <a:r>
              <a:rPr lang="en-IN" dirty="0"/>
              <a:t> drives, the absence of belts and line shafts greatly reduces the power loss and risk of accidents.</a:t>
            </a:r>
          </a:p>
          <a:p>
            <a:pPr marL="342900" indent="-342900" algn="just">
              <a:lnSpc>
                <a:spcPct val="150000"/>
              </a:lnSpc>
              <a:buFont typeface="Arial" panose="020B0604020202020204" pitchFamily="34" charset="0"/>
              <a:buChar char="•"/>
            </a:pPr>
            <a:r>
              <a:rPr lang="en-IN" dirty="0"/>
              <a:t>The layout of </a:t>
            </a:r>
            <a:r>
              <a:rPr lang="en-IN" dirty="0" err="1"/>
              <a:t>multimotor</a:t>
            </a:r>
            <a:r>
              <a:rPr lang="en-IN" dirty="0"/>
              <a:t> drive is flexible in the installation of different machines.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4158494"/>
            <a:ext cx="6667500" cy="2667000"/>
          </a:xfrm>
          <a:prstGeom prst="rect">
            <a:avLst/>
          </a:prstGeom>
        </p:spPr>
      </p:pic>
    </p:spTree>
    <p:extLst>
      <p:ext uri="{BB962C8B-B14F-4D97-AF65-F5344CB8AC3E}">
        <p14:creationId xmlns:p14="http://schemas.microsoft.com/office/powerpoint/2010/main" val="1103898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447675"/>
            <a:ext cx="8280920" cy="5962650"/>
          </a:xfrm>
          <a:prstGeom prst="rect">
            <a:avLst/>
          </a:prstGeom>
        </p:spPr>
      </p:pic>
    </p:spTree>
    <p:extLst>
      <p:ext uri="{BB962C8B-B14F-4D97-AF65-F5344CB8AC3E}">
        <p14:creationId xmlns:p14="http://schemas.microsoft.com/office/powerpoint/2010/main" val="3915479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Types of Electric Drives</a:t>
            </a:r>
          </a:p>
        </p:txBody>
      </p:sp>
      <p:sp>
        <p:nvSpPr>
          <p:cNvPr id="5" name="Rectangle 4"/>
          <p:cNvSpPr/>
          <p:nvPr/>
        </p:nvSpPr>
        <p:spPr>
          <a:xfrm>
            <a:off x="485740" y="632407"/>
            <a:ext cx="8229600" cy="4339650"/>
          </a:xfrm>
          <a:prstGeom prst="rect">
            <a:avLst/>
          </a:prstGeom>
        </p:spPr>
        <p:txBody>
          <a:bodyPr wrap="square">
            <a:spAutoFit/>
          </a:bodyPr>
          <a:lstStyle/>
          <a:p>
            <a:pPr algn="just">
              <a:lnSpc>
                <a:spcPct val="150000"/>
              </a:lnSpc>
            </a:pPr>
            <a:r>
              <a:rPr lang="en-IN" sz="2000" b="1" dirty="0"/>
              <a:t>Disadvantages:</a:t>
            </a:r>
            <a:endParaRPr lang="en-IN" sz="2000" dirty="0"/>
          </a:p>
          <a:p>
            <a:pPr marL="285750" indent="-285750" algn="just">
              <a:lnSpc>
                <a:spcPct val="150000"/>
              </a:lnSpc>
              <a:buFont typeface="Arial" panose="020B0604020202020204" pitchFamily="34" charset="0"/>
              <a:buChar char="•"/>
            </a:pPr>
            <a:r>
              <a:rPr lang="en-IN" dirty="0" err="1"/>
              <a:t>Multimotor</a:t>
            </a:r>
            <a:r>
              <a:rPr lang="en-IN" dirty="0"/>
              <a:t> drives involve high initial cost.</a:t>
            </a:r>
          </a:p>
          <a:p>
            <a:pPr marL="285750" indent="-285750" algn="just">
              <a:lnSpc>
                <a:spcPct val="150000"/>
              </a:lnSpc>
              <a:buFont typeface="Arial" panose="020B0604020202020204" pitchFamily="34" charset="0"/>
              <a:buChar char="•"/>
            </a:pPr>
            <a:r>
              <a:rPr lang="en-IN" dirty="0"/>
              <a:t>The maintenance of one motor causes disturbance to the entire process.</a:t>
            </a:r>
          </a:p>
          <a:p>
            <a:pPr algn="just">
              <a:lnSpc>
                <a:spcPct val="150000"/>
              </a:lnSpc>
            </a:pPr>
            <a:r>
              <a:rPr lang="fr-FR" sz="2000" b="1" dirty="0"/>
              <a:t>Applications:</a:t>
            </a:r>
          </a:p>
          <a:p>
            <a:pPr marL="265113" indent="-265113" algn="just">
              <a:lnSpc>
                <a:spcPct val="150000"/>
              </a:lnSpc>
              <a:buFont typeface="Arial" panose="020B0604020202020204" pitchFamily="34" charset="0"/>
              <a:buChar char="•"/>
            </a:pPr>
            <a:r>
              <a:rPr lang="fr-FR" dirty="0" err="1"/>
              <a:t>Hoists</a:t>
            </a:r>
            <a:endParaRPr lang="fr-FR" dirty="0"/>
          </a:p>
          <a:p>
            <a:pPr marL="265113" indent="-265113" algn="just">
              <a:lnSpc>
                <a:spcPct val="150000"/>
              </a:lnSpc>
              <a:buFont typeface="Arial" panose="020B0604020202020204" pitchFamily="34" charset="0"/>
              <a:buChar char="•"/>
            </a:pPr>
            <a:r>
              <a:rPr lang="fr-FR" dirty="0"/>
              <a:t>Lifts</a:t>
            </a:r>
          </a:p>
          <a:p>
            <a:pPr marL="265113" indent="-265113" algn="just">
              <a:lnSpc>
                <a:spcPct val="150000"/>
              </a:lnSpc>
              <a:buFont typeface="Arial" panose="020B0604020202020204" pitchFamily="34" charset="0"/>
              <a:buChar char="•"/>
            </a:pPr>
            <a:r>
              <a:rPr lang="fr-FR" dirty="0"/>
              <a:t>Cranes</a:t>
            </a:r>
          </a:p>
          <a:p>
            <a:pPr marL="265113" indent="-265113" algn="just">
              <a:lnSpc>
                <a:spcPct val="150000"/>
              </a:lnSpc>
              <a:buFont typeface="Arial" panose="020B0604020202020204" pitchFamily="34" charset="0"/>
              <a:buChar char="•"/>
            </a:pPr>
            <a:r>
              <a:rPr lang="fr-FR" dirty="0"/>
              <a:t>Long </a:t>
            </a:r>
            <a:r>
              <a:rPr lang="fr-FR" dirty="0" err="1"/>
              <a:t>travel</a:t>
            </a:r>
            <a:r>
              <a:rPr lang="fr-FR" dirty="0"/>
              <a:t> motion applications</a:t>
            </a:r>
          </a:p>
          <a:p>
            <a:pPr marL="265113" indent="-265113" algn="just">
              <a:lnSpc>
                <a:spcPct val="150000"/>
              </a:lnSpc>
              <a:buFont typeface="Arial" panose="020B0604020202020204" pitchFamily="34" charset="0"/>
              <a:buChar char="•"/>
            </a:pPr>
            <a:r>
              <a:rPr lang="fr-FR" dirty="0"/>
              <a:t>Cross </a:t>
            </a:r>
            <a:r>
              <a:rPr lang="fr-FR" dirty="0" err="1"/>
              <a:t>travel</a:t>
            </a:r>
            <a:r>
              <a:rPr lang="fr-FR" dirty="0"/>
              <a:t> motion applications, etc.</a:t>
            </a:r>
          </a:p>
          <a:p>
            <a:pPr marL="285750" indent="-285750" algn="just">
              <a:lnSpc>
                <a:spcPct val="150000"/>
              </a:lnSpc>
              <a:buFont typeface="Arial" panose="020B0604020202020204" pitchFamily="34" charset="0"/>
              <a:buChar char="•"/>
            </a:pPr>
            <a:endParaRPr lang="en-IN" dirty="0"/>
          </a:p>
        </p:txBody>
      </p:sp>
    </p:spTree>
    <p:extLst>
      <p:ext uri="{BB962C8B-B14F-4D97-AF65-F5344CB8AC3E}">
        <p14:creationId xmlns:p14="http://schemas.microsoft.com/office/powerpoint/2010/main" val="1901618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br>
              <a:rPr lang="en-US" dirty="0"/>
            </a:br>
            <a:r>
              <a:rPr lang="en-US" dirty="0"/>
              <a:t>Multi motor Electric drives</a:t>
            </a:r>
          </a:p>
        </p:txBody>
      </p:sp>
      <p:sp>
        <p:nvSpPr>
          <p:cNvPr id="20482" name="Content Placeholder 2"/>
          <p:cNvSpPr>
            <a:spLocks noGrp="1"/>
          </p:cNvSpPr>
          <p:nvPr>
            <p:ph idx="1"/>
          </p:nvPr>
        </p:nvSpPr>
        <p:spPr/>
        <p:txBody>
          <a:bodyPr>
            <a:normAutofit/>
          </a:bodyPr>
          <a:lstStyle/>
          <a:p>
            <a:endParaRPr lang="en-US" dirty="0">
              <a:solidFill>
                <a:srgbClr val="FF0000"/>
              </a:solidFill>
            </a:endParaRP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051304"/>
            <a:ext cx="7772400" cy="2755392"/>
          </a:xfrm>
          <a:prstGeom prst="rect">
            <a:avLst/>
          </a:prstGeom>
        </p:spPr>
      </p:pic>
    </p:spTree>
    <p:extLst>
      <p:ext uri="{BB962C8B-B14F-4D97-AF65-F5344CB8AC3E}">
        <p14:creationId xmlns:p14="http://schemas.microsoft.com/office/powerpoint/2010/main" val="3971793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br>
              <a:rPr lang="en-US" dirty="0"/>
            </a:br>
            <a:r>
              <a:rPr lang="en-US" dirty="0"/>
              <a:t>Multi motor Electric drives</a:t>
            </a:r>
          </a:p>
        </p:txBody>
      </p:sp>
      <p:sp>
        <p:nvSpPr>
          <p:cNvPr id="20482" name="Content Placeholder 2"/>
          <p:cNvSpPr>
            <a:spLocks noGrp="1"/>
          </p:cNvSpPr>
          <p:nvPr>
            <p:ph idx="1"/>
          </p:nvPr>
        </p:nvSpPr>
        <p:spPr/>
        <p:txBody>
          <a:bodyPr>
            <a:normAutofit lnSpcReduction="10000"/>
          </a:bodyPr>
          <a:lstStyle/>
          <a:p>
            <a:pPr marL="342900" indent="-342900">
              <a:buFont typeface="Wingdings" pitchFamily="2" charset="2"/>
              <a:buChar char="ü"/>
            </a:pPr>
            <a:r>
              <a:rPr lang="en-US" dirty="0">
                <a:solidFill>
                  <a:schemeClr val="tx2">
                    <a:lumMod val="50000"/>
                  </a:schemeClr>
                </a:solidFill>
              </a:rPr>
              <a:t>There are several drives, each of which to actuate one of the working parts of the driven mechanism</a:t>
            </a:r>
          </a:p>
          <a:p>
            <a:pPr marL="342900" indent="-342900">
              <a:buFont typeface="Wingdings" pitchFamily="2" charset="2"/>
              <a:buChar char="ü"/>
            </a:pPr>
            <a:r>
              <a:rPr lang="en-US" dirty="0">
                <a:solidFill>
                  <a:schemeClr val="tx2">
                    <a:lumMod val="50000"/>
                  </a:schemeClr>
                </a:solidFill>
              </a:rPr>
              <a:t>Complicated machine tools, paper making machines, rolling mills etc.</a:t>
            </a:r>
          </a:p>
          <a:p>
            <a:pPr marL="342900" indent="-342900">
              <a:buFont typeface="Wingdings" pitchFamily="2" charset="2"/>
              <a:buChar char="ü"/>
            </a:pPr>
            <a:r>
              <a:rPr lang="en-US" dirty="0">
                <a:solidFill>
                  <a:schemeClr val="tx2">
                    <a:lumMod val="50000"/>
                  </a:schemeClr>
                </a:solidFill>
              </a:rPr>
              <a:t>Three drives- vertical movement, horizontal movement and forward movements of load</a:t>
            </a:r>
          </a:p>
          <a:p>
            <a:pPr marL="342900" indent="-342900">
              <a:buFont typeface="Wingdings" pitchFamily="2" charset="2"/>
              <a:buChar char="ü"/>
            </a:pPr>
            <a:r>
              <a:rPr lang="en-US" dirty="0">
                <a:solidFill>
                  <a:schemeClr val="tx2">
                    <a:lumMod val="50000"/>
                  </a:schemeClr>
                </a:solidFill>
              </a:rPr>
              <a:t>Traction drive of electric motor drive- 4 to 8 motors</a:t>
            </a:r>
          </a:p>
          <a:p>
            <a:endParaRPr lang="en-US" dirty="0">
              <a:solidFill>
                <a:srgbClr val="FF0000"/>
              </a:solidFill>
            </a:endParaRPr>
          </a:p>
          <a:p>
            <a:endParaRPr lang="en-US" dirty="0"/>
          </a:p>
        </p:txBody>
      </p:sp>
    </p:spTree>
    <p:extLst>
      <p:ext uri="{BB962C8B-B14F-4D97-AF65-F5344CB8AC3E}">
        <p14:creationId xmlns:p14="http://schemas.microsoft.com/office/powerpoint/2010/main" val="4045842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14400" y="1219200"/>
          <a:ext cx="7543800" cy="5105400"/>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430363">
                <a:tc>
                  <a:txBody>
                    <a:bodyPr/>
                    <a:lstStyle/>
                    <a:p>
                      <a:r>
                        <a:rPr lang="en-US" dirty="0"/>
                        <a:t>DC DRIVES </a:t>
                      </a:r>
                    </a:p>
                  </a:txBody>
                  <a:tcPr/>
                </a:tc>
                <a:tc>
                  <a:txBody>
                    <a:bodyPr/>
                    <a:lstStyle/>
                    <a:p>
                      <a:r>
                        <a:rPr lang="en-US" dirty="0"/>
                        <a:t>AC DRIVES </a:t>
                      </a:r>
                    </a:p>
                  </a:txBody>
                  <a:tcPr/>
                </a:tc>
                <a:extLst>
                  <a:ext uri="{0D108BD9-81ED-4DB2-BD59-A6C34878D82A}">
                    <a16:rowId xmlns:a16="http://schemas.microsoft.com/office/drawing/2014/main" val="10000"/>
                  </a:ext>
                </a:extLst>
              </a:tr>
              <a:tr h="742818">
                <a:tc>
                  <a:txBody>
                    <a:bodyPr/>
                    <a:lstStyle/>
                    <a:p>
                      <a:r>
                        <a:rPr lang="en-US" dirty="0"/>
                        <a:t>The power circuit and control circuit is simple and inexpensive </a:t>
                      </a:r>
                    </a:p>
                  </a:txBody>
                  <a:tcPr/>
                </a:tc>
                <a:tc>
                  <a:txBody>
                    <a:bodyPr/>
                    <a:lstStyle/>
                    <a:p>
                      <a:r>
                        <a:rPr lang="en-US" dirty="0"/>
                        <a:t>The power circuit and control circuit are complex </a:t>
                      </a:r>
                    </a:p>
                  </a:txBody>
                  <a:tcPr/>
                </a:tc>
                <a:extLst>
                  <a:ext uri="{0D108BD9-81ED-4DB2-BD59-A6C34878D82A}">
                    <a16:rowId xmlns:a16="http://schemas.microsoft.com/office/drawing/2014/main" val="10001"/>
                  </a:ext>
                </a:extLst>
              </a:tr>
              <a:tr h="430363">
                <a:tc>
                  <a:txBody>
                    <a:bodyPr/>
                    <a:lstStyle/>
                    <a:p>
                      <a:r>
                        <a:rPr lang="en-US" dirty="0"/>
                        <a:t>It requires frequent maintenance </a:t>
                      </a:r>
                    </a:p>
                  </a:txBody>
                  <a:tcPr/>
                </a:tc>
                <a:tc>
                  <a:txBody>
                    <a:bodyPr/>
                    <a:lstStyle/>
                    <a:p>
                      <a:r>
                        <a:rPr lang="en-US" dirty="0"/>
                        <a:t>Less Maintenance </a:t>
                      </a:r>
                    </a:p>
                  </a:txBody>
                  <a:tcPr/>
                </a:tc>
                <a:extLst>
                  <a:ext uri="{0D108BD9-81ED-4DB2-BD59-A6C34878D82A}">
                    <a16:rowId xmlns:a16="http://schemas.microsoft.com/office/drawing/2014/main" val="10002"/>
                  </a:ext>
                </a:extLst>
              </a:tr>
              <a:tr h="1379519">
                <a:tc>
                  <a:txBody>
                    <a:bodyPr/>
                    <a:lstStyle/>
                    <a:p>
                      <a:r>
                        <a:rPr lang="en-US" dirty="0"/>
                        <a:t>The </a:t>
                      </a:r>
                      <a:r>
                        <a:rPr lang="en-US" dirty="0" err="1"/>
                        <a:t>commutator</a:t>
                      </a:r>
                      <a:r>
                        <a:rPr lang="en-US" dirty="0"/>
                        <a:t> makes the motor bulky, costly and heavy </a:t>
                      </a:r>
                    </a:p>
                  </a:txBody>
                  <a:tcPr/>
                </a:tc>
                <a:tc>
                  <a:txBody>
                    <a:bodyPr/>
                    <a:lstStyle/>
                    <a:p>
                      <a:r>
                        <a:rPr lang="en-US" dirty="0"/>
                        <a:t>These problems are not there in these motors and are inexpensive, particularly squirrel cage induction motors </a:t>
                      </a:r>
                    </a:p>
                  </a:txBody>
                  <a:tcPr/>
                </a:tc>
                <a:extLst>
                  <a:ext uri="{0D108BD9-81ED-4DB2-BD59-A6C34878D82A}">
                    <a16:rowId xmlns:a16="http://schemas.microsoft.com/office/drawing/2014/main" val="10003"/>
                  </a:ext>
                </a:extLst>
              </a:tr>
              <a:tr h="1379519">
                <a:tc>
                  <a:txBody>
                    <a:bodyPr/>
                    <a:lstStyle/>
                    <a:p>
                      <a:r>
                        <a:rPr lang="en-US" dirty="0"/>
                        <a:t>Fast response and wide speed range of control, can be achieved smoothly by conventional and solid state control</a:t>
                      </a:r>
                    </a:p>
                  </a:txBody>
                  <a:tcPr/>
                </a:tc>
                <a:tc>
                  <a:txBody>
                    <a:bodyPr/>
                    <a:lstStyle/>
                    <a:p>
                      <a:r>
                        <a:rPr lang="en-US" dirty="0"/>
                        <a:t>In solid state control the speed range is wide and</a:t>
                      </a:r>
                      <a:r>
                        <a:rPr lang="en-US" baseline="0" dirty="0"/>
                        <a:t> </a:t>
                      </a:r>
                      <a:r>
                        <a:rPr lang="en-US" dirty="0"/>
                        <a:t>conventional method is stepped and limited </a:t>
                      </a:r>
                    </a:p>
                  </a:txBody>
                  <a:tcPr/>
                </a:tc>
                <a:extLst>
                  <a:ext uri="{0D108BD9-81ED-4DB2-BD59-A6C34878D82A}">
                    <a16:rowId xmlns:a16="http://schemas.microsoft.com/office/drawing/2014/main" val="10004"/>
                  </a:ext>
                </a:extLst>
              </a:tr>
              <a:tr h="742818">
                <a:tc>
                  <a:txBody>
                    <a:bodyPr/>
                    <a:lstStyle/>
                    <a:p>
                      <a:r>
                        <a:rPr lang="en-US" dirty="0"/>
                        <a:t>Speed and design ratings are limited due to commutations </a:t>
                      </a:r>
                    </a:p>
                  </a:txBody>
                  <a:tcPr/>
                </a:tc>
                <a:tc>
                  <a:txBody>
                    <a:bodyPr/>
                    <a:lstStyle/>
                    <a:p>
                      <a:r>
                        <a:rPr lang="en-US" dirty="0"/>
                        <a:t>Speed and design ratings have upper limits </a:t>
                      </a:r>
                    </a:p>
                  </a:txBody>
                  <a:tcPr/>
                </a:tc>
                <a:extLst>
                  <a:ext uri="{0D108BD9-81ED-4DB2-BD59-A6C34878D82A}">
                    <a16:rowId xmlns:a16="http://schemas.microsoft.com/office/drawing/2014/main" val="10005"/>
                  </a:ext>
                </a:extLst>
              </a:tr>
            </a:tbl>
          </a:graphicData>
        </a:graphic>
      </p:graphicFrame>
      <p:sp>
        <p:nvSpPr>
          <p:cNvPr id="3" name="Rectangle 2"/>
          <p:cNvSpPr/>
          <p:nvPr/>
        </p:nvSpPr>
        <p:spPr>
          <a:xfrm>
            <a:off x="609600" y="228600"/>
            <a:ext cx="6400800" cy="523220"/>
          </a:xfrm>
          <a:prstGeom prst="rect">
            <a:avLst/>
          </a:prstGeom>
        </p:spPr>
        <p:txBody>
          <a:bodyPr wrap="square">
            <a:spAutoFit/>
          </a:bodyPr>
          <a:lstStyle/>
          <a:p>
            <a:r>
              <a:rPr lang="en-US" sz="2800" dirty="0"/>
              <a:t>Comparison between DC and AC drives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19125"/>
            <a:ext cx="8640960" cy="5619750"/>
          </a:xfrm>
          <a:prstGeom prst="rect">
            <a:avLst/>
          </a:prstGeom>
        </p:spPr>
      </p:pic>
    </p:spTree>
    <p:extLst>
      <p:ext uri="{BB962C8B-B14F-4D97-AF65-F5344CB8AC3E}">
        <p14:creationId xmlns:p14="http://schemas.microsoft.com/office/powerpoint/2010/main" val="3609540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571480"/>
            <a:ext cx="7972452" cy="4373563"/>
          </a:xfrm>
        </p:spPr>
        <p:txBody>
          <a:bodyPr/>
          <a:lstStyle/>
          <a:p>
            <a:pPr marL="360363" indent="-360363" algn="just">
              <a:lnSpc>
                <a:spcPct val="150000"/>
              </a:lnSpc>
              <a:buFont typeface="Arial" pitchFamily="34" charset="0"/>
              <a:buChar char="•"/>
            </a:pPr>
            <a:r>
              <a:rPr lang="en-IN" b="0" dirty="0">
                <a:latin typeface="Calibri" pitchFamily="34" charset="0"/>
                <a:cs typeface="Calibri" pitchFamily="34" charset="0"/>
              </a:rPr>
              <a:t>Adaptable to different operating conditions such as submerged in liquid, explosive chemical or mining environment, radioactive environment, etc.</a:t>
            </a:r>
          </a:p>
          <a:p>
            <a:pPr marL="360363" indent="-360363" algn="just">
              <a:lnSpc>
                <a:spcPct val="150000"/>
              </a:lnSpc>
              <a:buFont typeface="Arial" pitchFamily="34" charset="0"/>
              <a:buChar char="•"/>
            </a:pPr>
            <a:r>
              <a:rPr lang="en-IN" b="0" dirty="0">
                <a:latin typeface="Calibri" pitchFamily="34" charset="0"/>
                <a:cs typeface="Calibri" pitchFamily="34" charset="0"/>
              </a:rPr>
              <a:t>Electric drives have high schedule speed, high traffic handling capacity and hence require less terminal space.</a:t>
            </a:r>
          </a:p>
          <a:p>
            <a:pPr marL="360363" indent="-360363" algn="just">
              <a:lnSpc>
                <a:spcPct val="150000"/>
              </a:lnSpc>
              <a:buFont typeface="Arial" pitchFamily="34" charset="0"/>
              <a:buChar char="•"/>
            </a:pPr>
            <a:r>
              <a:rPr lang="en-IN" b="0" dirty="0">
                <a:latin typeface="Calibri" pitchFamily="34" charset="0"/>
                <a:cs typeface="Calibri" pitchFamily="34" charset="0"/>
              </a:rPr>
              <a:t>Require less maintenance cost and less maintenance time. Electric drives are economical.</a:t>
            </a:r>
          </a:p>
          <a:p>
            <a:endParaRPr lang="en-IN" dirty="0"/>
          </a:p>
        </p:txBody>
      </p:sp>
      <p:sp>
        <p:nvSpPr>
          <p:cNvPr id="2" name="Title 1">
            <a:extLst>
              <a:ext uri="{FF2B5EF4-FFF2-40B4-BE49-F238E27FC236}">
                <a16:creationId xmlns:a16="http://schemas.microsoft.com/office/drawing/2014/main" id="{FEE747DF-9194-2D1F-DBF3-04C068161388}"/>
              </a:ext>
            </a:extLst>
          </p:cNvPr>
          <p:cNvSpPr>
            <a:spLocks noGrp="1"/>
          </p:cNvSpPr>
          <p:nvPr>
            <p:ph type="title"/>
          </p:nvPr>
        </p:nvSpPr>
        <p:spPr>
          <a:xfrm>
            <a:off x="457200" y="152718"/>
            <a:ext cx="7859216" cy="539978"/>
          </a:xfrm>
        </p:spPr>
        <p:txBody>
          <a:bodyPr>
            <a:normAutofit/>
          </a:bodyPr>
          <a:lstStyle/>
          <a:p>
            <a:pPr fontAlgn="auto">
              <a:spcAft>
                <a:spcPts val="0"/>
              </a:spcAft>
              <a:defRPr/>
            </a:pPr>
            <a:r>
              <a:rPr lang="en-US" sz="2700" dirty="0"/>
              <a:t>Advantages of Electrical Drives</a:t>
            </a:r>
            <a:endParaRPr lang="en-US" dirty="0"/>
          </a:p>
        </p:txBody>
      </p:sp>
    </p:spTree>
    <p:extLst>
      <p:ext uri="{BB962C8B-B14F-4D97-AF65-F5344CB8AC3E}">
        <p14:creationId xmlns:p14="http://schemas.microsoft.com/office/powerpoint/2010/main" val="2167330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Types of Loads</a:t>
            </a:r>
          </a:p>
        </p:txBody>
      </p:sp>
      <mc:AlternateContent xmlns:mc="http://schemas.openxmlformats.org/markup-compatibility/2006" xmlns:a14="http://schemas.microsoft.com/office/drawing/2010/main">
        <mc:Choice Requires="a14">
          <p:sp>
            <p:nvSpPr>
              <p:cNvPr id="5" name="Rectangle 4"/>
              <p:cNvSpPr/>
              <p:nvPr/>
            </p:nvSpPr>
            <p:spPr>
              <a:xfrm>
                <a:off x="485740" y="632407"/>
                <a:ext cx="8229600" cy="6075574"/>
              </a:xfrm>
              <a:prstGeom prst="rect">
                <a:avLst/>
              </a:prstGeom>
            </p:spPr>
            <p:txBody>
              <a:bodyPr wrap="square">
                <a:spAutoFit/>
              </a:bodyPr>
              <a:lstStyle/>
              <a:p>
                <a:pPr algn="just">
                  <a:lnSpc>
                    <a:spcPct val="150000"/>
                  </a:lnSpc>
                </a:pPr>
                <a:r>
                  <a:rPr lang="en-GB" dirty="0"/>
                  <a:t>1. </a:t>
                </a:r>
                <a:r>
                  <a:rPr lang="en-GB" b="1" dirty="0"/>
                  <a:t>Based on influence of gravity, compression on tension</a:t>
                </a:r>
                <a:endParaRPr lang="en-GB" dirty="0"/>
              </a:p>
              <a:p>
                <a:pPr algn="just">
                  <a:lnSpc>
                    <a:spcPct val="150000"/>
                  </a:lnSpc>
                </a:pPr>
                <a:r>
                  <a:rPr lang="en-GB" dirty="0"/>
                  <a:t>	(a) Active loads (gravity) 		</a:t>
                </a:r>
                <a:r>
                  <a:rPr lang="en-GB" b="1" dirty="0"/>
                  <a:t>example</a:t>
                </a:r>
                <a:r>
                  <a:rPr lang="en-GB" dirty="0"/>
                  <a:t>: lifts and hoisters</a:t>
                </a:r>
              </a:p>
              <a:p>
                <a:pPr algn="just">
                  <a:lnSpc>
                    <a:spcPct val="150000"/>
                  </a:lnSpc>
                </a:pPr>
                <a:r>
                  <a:rPr lang="en-GB" dirty="0"/>
                  <a:t>	(b) Passive loads (friction) 		</a:t>
                </a:r>
                <a:r>
                  <a:rPr lang="en-GB" b="1" dirty="0"/>
                  <a:t>example</a:t>
                </a:r>
                <a:r>
                  <a:rPr lang="en-GB" dirty="0"/>
                  <a:t>: mills</a:t>
                </a:r>
              </a:p>
              <a:p>
                <a:pPr algn="just">
                  <a:lnSpc>
                    <a:spcPct val="150000"/>
                  </a:lnSpc>
                </a:pPr>
                <a:r>
                  <a:rPr lang="en-GB" dirty="0"/>
                  <a:t>2. </a:t>
                </a:r>
                <a:r>
                  <a:rPr lang="en-GB" b="1" dirty="0"/>
                  <a:t>Based upon time of operation</a:t>
                </a:r>
              </a:p>
              <a:p>
                <a:pPr algn="just">
                  <a:lnSpc>
                    <a:spcPct val="150000"/>
                  </a:lnSpc>
                </a:pPr>
                <a:r>
                  <a:rPr lang="en-GB" dirty="0"/>
                  <a:t>	(a) Continuous and constant loads 	</a:t>
                </a:r>
                <a:r>
                  <a:rPr lang="en-GB" b="1" dirty="0"/>
                  <a:t>example</a:t>
                </a:r>
                <a:r>
                  <a:rPr lang="en-GB" dirty="0"/>
                  <a:t>: centrifugal pumps</a:t>
                </a:r>
              </a:p>
              <a:p>
                <a:pPr algn="just">
                  <a:lnSpc>
                    <a:spcPct val="150000"/>
                  </a:lnSpc>
                </a:pPr>
                <a:r>
                  <a:rPr lang="en-GB" dirty="0"/>
                  <a:t>	(b) Continuous and variable loads 	</a:t>
                </a:r>
                <a:r>
                  <a:rPr lang="en-GB" b="1" dirty="0"/>
                  <a:t>example</a:t>
                </a:r>
                <a:r>
                  <a:rPr lang="en-GB" dirty="0"/>
                  <a:t>: conveyors, hoisters</a:t>
                </a:r>
              </a:p>
              <a:p>
                <a:pPr algn="just">
                  <a:lnSpc>
                    <a:spcPct val="150000"/>
                  </a:lnSpc>
                </a:pPr>
                <a:r>
                  <a:rPr lang="en-GB" dirty="0"/>
                  <a:t>	(c) Pulsating 	</a:t>
                </a:r>
                <a:r>
                  <a:rPr lang="en-GB" b="1" dirty="0"/>
                  <a:t>example</a:t>
                </a:r>
                <a:r>
                  <a:rPr lang="en-GB" dirty="0"/>
                  <a:t>: reciprocating pumps and textile loams</a:t>
                </a:r>
              </a:p>
              <a:p>
                <a:pPr algn="just">
                  <a:lnSpc>
                    <a:spcPct val="150000"/>
                  </a:lnSpc>
                </a:pPr>
                <a:r>
                  <a:rPr lang="en-GB" dirty="0"/>
                  <a:t>	(d) Impact loads 			</a:t>
                </a:r>
                <a:r>
                  <a:rPr lang="en-GB" b="1" dirty="0"/>
                  <a:t>example</a:t>
                </a:r>
                <a:r>
                  <a:rPr lang="en-GB" dirty="0"/>
                  <a:t>: rolling mills, shearing mills</a:t>
                </a:r>
              </a:p>
              <a:p>
                <a:pPr algn="just">
                  <a:lnSpc>
                    <a:spcPct val="150000"/>
                  </a:lnSpc>
                </a:pPr>
                <a:r>
                  <a:rPr lang="en-GB" dirty="0"/>
                  <a:t>	(e) Intermitted loads 		</a:t>
                </a:r>
                <a:r>
                  <a:rPr lang="en-GB" b="1" dirty="0"/>
                  <a:t>example</a:t>
                </a:r>
                <a:r>
                  <a:rPr lang="en-GB" dirty="0"/>
                  <a:t>: cranes and hoisters</a:t>
                </a:r>
              </a:p>
              <a:p>
                <a:pPr algn="just">
                  <a:lnSpc>
                    <a:spcPct val="150000"/>
                  </a:lnSpc>
                </a:pPr>
                <a:r>
                  <a:rPr lang="en-GB" dirty="0"/>
                  <a:t>3. </a:t>
                </a:r>
                <a:r>
                  <a:rPr lang="en-GB" b="1" dirty="0"/>
                  <a:t>Based upon the speed of the motor</a:t>
                </a:r>
                <a:r>
                  <a:rPr lang="en-GB" dirty="0"/>
                  <a:t> </a:t>
                </a:r>
              </a:p>
              <a:p>
                <a:pPr algn="just">
                  <a:lnSpc>
                    <a:spcPct val="150000"/>
                  </a:lnSpc>
                </a:pPr>
                <a:r>
                  <a:rPr lang="en-GB" dirty="0"/>
                  <a:t>	(a) Constant load torque 	</a:t>
                </a:r>
                <a:r>
                  <a:rPr lang="en-GB" b="1" dirty="0"/>
                  <a:t>example</a:t>
                </a:r>
                <a:r>
                  <a:rPr lang="en-GB" dirty="0"/>
                  <a:t>: hoisters and cranes</a:t>
                </a:r>
              </a:p>
              <a:p>
                <a:pPr algn="just">
                  <a:lnSpc>
                    <a:spcPct val="150000"/>
                  </a:lnSpc>
                </a:pPr>
                <a:r>
                  <a:rPr lang="en-GB" dirty="0"/>
                  <a:t>	(b) Torque 𝛼 speed 		</a:t>
                </a:r>
                <a:r>
                  <a:rPr lang="en-GB" b="1" dirty="0"/>
                  <a:t>example</a:t>
                </a:r>
                <a:r>
                  <a:rPr lang="en-GB" dirty="0"/>
                  <a:t>: fluid friction</a:t>
                </a:r>
              </a:p>
              <a:p>
                <a:pPr algn="just">
                  <a:lnSpc>
                    <a:spcPct val="150000"/>
                  </a:lnSpc>
                </a:pPr>
                <a:r>
                  <a:rPr lang="en-GB" dirty="0"/>
                  <a:t>	(c) Torque 𝛼 speed</a:t>
                </a:r>
                <a:r>
                  <a:rPr lang="en-GB" baseline="30000" dirty="0"/>
                  <a:t>2</a:t>
                </a:r>
                <a:r>
                  <a:rPr lang="en-GB" dirty="0"/>
                  <a:t> 	</a:t>
                </a:r>
                <a:r>
                  <a:rPr lang="en-GB" b="1" dirty="0"/>
                  <a:t>example</a:t>
                </a:r>
                <a:r>
                  <a:rPr lang="en-GB" dirty="0"/>
                  <a:t>: fans</a:t>
                </a:r>
              </a:p>
              <a:p>
                <a:pPr algn="just">
                  <a:lnSpc>
                    <a:spcPct val="150000"/>
                  </a:lnSpc>
                </a:pPr>
                <a:r>
                  <a:rPr lang="en-GB" dirty="0"/>
                  <a:t>	(d) Torque 𝛼 </a:t>
                </a:r>
                <a14:m>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1</m:t>
                        </m:r>
                      </m:num>
                      <m:den>
                        <m:sSup>
                          <m:sSupPr>
                            <m:ctrlPr>
                              <a:rPr lang="en-GB" i="1" smtClean="0">
                                <a:latin typeface="Cambria Math" panose="02040503050406030204" pitchFamily="18" charset="0"/>
                              </a:rPr>
                            </m:ctrlPr>
                          </m:sSupPr>
                          <m:e>
                            <m:r>
                              <a:rPr lang="en-GB" b="0" i="1" smtClean="0">
                                <a:latin typeface="Cambria Math" panose="02040503050406030204" pitchFamily="18" charset="0"/>
                              </a:rPr>
                              <m:t>𝑠𝑝𝑒𝑒𝑑</m:t>
                            </m:r>
                          </m:e>
                          <m:sup>
                            <m:r>
                              <a:rPr lang="en-GB" b="0" i="1" smtClean="0">
                                <a:latin typeface="Cambria Math" panose="02040503050406030204" pitchFamily="18" charset="0"/>
                              </a:rPr>
                              <m:t>2</m:t>
                            </m:r>
                          </m:sup>
                        </m:sSup>
                      </m:den>
                    </m:f>
                  </m:oMath>
                </a14:m>
                <a:r>
                  <a:rPr lang="en-GB" dirty="0"/>
                  <a:t>       	</a:t>
                </a:r>
                <a:r>
                  <a:rPr lang="en-GB" b="1" dirty="0"/>
                  <a:t>example:</a:t>
                </a:r>
                <a:r>
                  <a:rPr lang="en-GB" dirty="0"/>
                  <a:t> grinding</a:t>
                </a:r>
                <a:endParaRPr lang="en-IN" dirty="0"/>
              </a:p>
            </p:txBody>
          </p:sp>
        </mc:Choice>
        <mc:Fallback xmlns="">
          <p:sp>
            <p:nvSpPr>
              <p:cNvPr id="5" name="Rectangle 4"/>
              <p:cNvSpPr>
                <a:spLocks noRot="1" noChangeAspect="1" noMove="1" noResize="1" noEditPoints="1" noAdjustHandles="1" noChangeArrowheads="1" noChangeShapeType="1" noTextEdit="1"/>
              </p:cNvSpPr>
              <p:nvPr/>
            </p:nvSpPr>
            <p:spPr>
              <a:xfrm>
                <a:off x="485740" y="632407"/>
                <a:ext cx="8229600" cy="6075574"/>
              </a:xfrm>
              <a:prstGeom prst="rect">
                <a:avLst/>
              </a:prstGeom>
              <a:blipFill>
                <a:blip r:embed="rId2"/>
                <a:stretch>
                  <a:fillRect l="-667"/>
                </a:stretch>
              </a:blipFill>
            </p:spPr>
            <p:txBody>
              <a:bodyPr/>
              <a:lstStyle/>
              <a:p>
                <a:r>
                  <a:rPr lang="en-GB">
                    <a:noFill/>
                  </a:rPr>
                  <a:t> </a:t>
                </a:r>
              </a:p>
            </p:txBody>
          </p:sp>
        </mc:Fallback>
      </mc:AlternateContent>
    </p:spTree>
    <p:extLst>
      <p:ext uri="{BB962C8B-B14F-4D97-AF65-F5344CB8AC3E}">
        <p14:creationId xmlns:p14="http://schemas.microsoft.com/office/powerpoint/2010/main" val="1044124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08" y="0"/>
            <a:ext cx="8229600" cy="899592"/>
          </a:xfrm>
        </p:spPr>
        <p:txBody>
          <a:bodyPr>
            <a:noAutofit/>
          </a:bodyPr>
          <a:lstStyle/>
          <a:p>
            <a:r>
              <a:rPr lang="en-US" sz="3600" b="1" dirty="0">
                <a:solidFill>
                  <a:srgbClr val="FF0000"/>
                </a:solidFill>
              </a:rPr>
              <a:t>Characteristics of Different types of Loads</a:t>
            </a:r>
          </a:p>
        </p:txBody>
      </p:sp>
      <p:sp>
        <p:nvSpPr>
          <p:cNvPr id="3" name="Content Placeholder 2"/>
          <p:cNvSpPr>
            <a:spLocks noGrp="1"/>
          </p:cNvSpPr>
          <p:nvPr>
            <p:ph idx="1"/>
          </p:nvPr>
        </p:nvSpPr>
        <p:spPr>
          <a:xfrm>
            <a:off x="421857" y="712378"/>
            <a:ext cx="8382000" cy="5884973"/>
          </a:xfrm>
        </p:spPr>
        <p:txBody>
          <a:bodyPr>
            <a:normAutofit fontScale="55000" lnSpcReduction="20000"/>
          </a:bodyPr>
          <a:lstStyle/>
          <a:p>
            <a:pPr algn="just">
              <a:lnSpc>
                <a:spcPct val="170000"/>
              </a:lnSpc>
            </a:pPr>
            <a:r>
              <a:rPr lang="en-US" dirty="0"/>
              <a:t>One of the essential requirements in the section of a particular type of motor for driving a machine is the matching of speed-torque characteristics of the given drive unit and that of the motor. </a:t>
            </a:r>
          </a:p>
          <a:p>
            <a:pPr algn="just">
              <a:lnSpc>
                <a:spcPct val="170000"/>
              </a:lnSpc>
            </a:pPr>
            <a:r>
              <a:rPr lang="en-US" dirty="0"/>
              <a:t>Therefore the knowledge of how the load torque varies with speed of the driven machine is necessary. Different types of loads exhibit different speed torque characteristics.</a:t>
            </a:r>
          </a:p>
          <a:p>
            <a:pPr algn="just">
              <a:lnSpc>
                <a:spcPct val="170000"/>
              </a:lnSpc>
            </a:pPr>
            <a:r>
              <a:rPr lang="en-US" dirty="0"/>
              <a:t> However, most of the industrial loads can be classified into the following four categories. </a:t>
            </a:r>
          </a:p>
          <a:p>
            <a:pPr algn="just">
              <a:lnSpc>
                <a:spcPct val="170000"/>
              </a:lnSpc>
              <a:buFont typeface="Wingdings" pitchFamily="2" charset="2"/>
              <a:buChar char="ü"/>
            </a:pPr>
            <a:r>
              <a:rPr lang="en-US" dirty="0"/>
              <a:t> Constant torque type load </a:t>
            </a:r>
          </a:p>
          <a:p>
            <a:pPr algn="just">
              <a:lnSpc>
                <a:spcPct val="170000"/>
              </a:lnSpc>
              <a:buFont typeface="Wingdings" pitchFamily="2" charset="2"/>
              <a:buChar char="ü"/>
            </a:pPr>
            <a:r>
              <a:rPr lang="en-US" dirty="0"/>
              <a:t> Torque proportional to speed (Generator Type load) </a:t>
            </a:r>
          </a:p>
          <a:p>
            <a:pPr algn="just">
              <a:lnSpc>
                <a:spcPct val="170000"/>
              </a:lnSpc>
              <a:buFont typeface="Wingdings" pitchFamily="2" charset="2"/>
              <a:buChar char="ü"/>
            </a:pPr>
            <a:r>
              <a:rPr lang="en-US" dirty="0"/>
              <a:t> Torque proportional to square of the speed (Fan type load) </a:t>
            </a:r>
          </a:p>
          <a:p>
            <a:pPr algn="just">
              <a:lnSpc>
                <a:spcPct val="170000"/>
              </a:lnSpc>
              <a:buFont typeface="Wingdings" pitchFamily="2" charset="2"/>
              <a:buChar char="ü"/>
            </a:pPr>
            <a:r>
              <a:rPr lang="en-US" dirty="0"/>
              <a:t>Torque inversely proportional to speed (Constant power type load)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35000"/>
                    </a14:imgEffect>
                  </a14:imgLayer>
                </a14:imgProps>
              </a:ext>
            </a:extLst>
          </a:blip>
          <a:stretch>
            <a:fillRect/>
          </a:stretch>
        </p:blipFill>
        <p:spPr>
          <a:xfrm>
            <a:off x="467544" y="1452711"/>
            <a:ext cx="8208912" cy="5000625"/>
          </a:xfrm>
          <a:prstGeom prst="rect">
            <a:avLst/>
          </a:prstGeom>
        </p:spPr>
      </p:pic>
      <p:pic>
        <p:nvPicPr>
          <p:cNvPr id="3" name="Picture 2"/>
          <p:cNvPicPr>
            <a:picLocks noChangeAspect="1"/>
          </p:cNvPicPr>
          <p:nvPr/>
        </p:nvPicPr>
        <p:blipFill>
          <a:blip r:embed="rId4"/>
          <a:stretch>
            <a:fillRect/>
          </a:stretch>
        </p:blipFill>
        <p:spPr>
          <a:xfrm>
            <a:off x="507480" y="332656"/>
            <a:ext cx="8162925" cy="963488"/>
          </a:xfrm>
          <a:prstGeom prst="rect">
            <a:avLst/>
          </a:prstGeom>
        </p:spPr>
      </p:pic>
    </p:spTree>
    <p:extLst>
      <p:ext uri="{BB962C8B-B14F-4D97-AF65-F5344CB8AC3E}">
        <p14:creationId xmlns:p14="http://schemas.microsoft.com/office/powerpoint/2010/main" val="1389389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88640"/>
            <a:ext cx="7696200" cy="2173031"/>
          </a:xfrm>
          <a:prstGeom prst="rect">
            <a:avLst/>
          </a:prstGeom>
        </p:spPr>
        <p:txBody>
          <a:bodyPr wrap="square">
            <a:spAutoFit/>
          </a:bodyPr>
          <a:lstStyle/>
          <a:p>
            <a:pPr algn="just">
              <a:lnSpc>
                <a:spcPct val="150000"/>
              </a:lnSpc>
            </a:pPr>
            <a:r>
              <a:rPr lang="en-US" sz="2000" b="1" dirty="0"/>
              <a:t>Constant Torque characteristics: </a:t>
            </a:r>
          </a:p>
          <a:p>
            <a:pPr marL="285750" indent="-285750" algn="just">
              <a:lnSpc>
                <a:spcPct val="150000"/>
              </a:lnSpc>
              <a:buFont typeface="Arial" panose="020B0604020202020204" pitchFamily="34" charset="0"/>
              <a:buChar char="•"/>
            </a:pPr>
            <a:r>
              <a:rPr lang="en-US" dirty="0"/>
              <a:t>Most of the working machines that have mechanical nature of work like shaping, cutting, grinding or shearing, require constant torque irrespective of speed. Similarly cranes during the hoisting and conveyors handling constant weight of material per unit time also exhibit this type of characteristics. </a:t>
            </a:r>
          </a:p>
        </p:txBody>
      </p:sp>
      <p:pic>
        <p:nvPicPr>
          <p:cNvPr id="36866" name="Picture 2"/>
          <p:cNvPicPr>
            <a:picLocks noChangeAspect="1" noChangeArrowheads="1"/>
          </p:cNvPicPr>
          <p:nvPr/>
        </p:nvPicPr>
        <p:blipFill>
          <a:blip r:embed="rId2"/>
          <a:srcRect l="39572" t="37547" r="31641" b="26042"/>
          <a:stretch>
            <a:fillRect/>
          </a:stretch>
        </p:blipFill>
        <p:spPr bwMode="auto">
          <a:xfrm>
            <a:off x="2895600" y="2819400"/>
            <a:ext cx="4495800" cy="3276600"/>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340768"/>
            <a:ext cx="8208912" cy="4219575"/>
          </a:xfrm>
          <a:prstGeom prst="rect">
            <a:avLst/>
          </a:prstGeom>
        </p:spPr>
      </p:pic>
    </p:spTree>
    <p:extLst>
      <p:ext uri="{BB962C8B-B14F-4D97-AF65-F5344CB8AC3E}">
        <p14:creationId xmlns:p14="http://schemas.microsoft.com/office/powerpoint/2010/main" val="2289103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700" y="548680"/>
            <a:ext cx="7696200" cy="1342034"/>
          </a:xfrm>
          <a:prstGeom prst="rect">
            <a:avLst/>
          </a:prstGeom>
        </p:spPr>
        <p:txBody>
          <a:bodyPr wrap="square">
            <a:spAutoFit/>
          </a:bodyPr>
          <a:lstStyle/>
          <a:p>
            <a:pPr algn="just">
              <a:lnSpc>
                <a:spcPct val="150000"/>
              </a:lnSpc>
            </a:pPr>
            <a:r>
              <a:rPr lang="en-US" sz="2000" b="1" dirty="0"/>
              <a:t>Torque Proportional to speed</a:t>
            </a:r>
            <a:r>
              <a:rPr lang="en-US" dirty="0"/>
              <a:t>: </a:t>
            </a:r>
          </a:p>
          <a:p>
            <a:pPr marL="285750" indent="-285750" algn="just">
              <a:lnSpc>
                <a:spcPct val="150000"/>
              </a:lnSpc>
              <a:buFont typeface="Arial" panose="020B0604020202020204" pitchFamily="34" charset="0"/>
              <a:buChar char="•"/>
            </a:pPr>
            <a:r>
              <a:rPr lang="en-US" dirty="0"/>
              <a:t>Separately excited dc generators connected to a constant resistance load, eddy current brakes have speed torque characteristics given by </a:t>
            </a:r>
            <a:r>
              <a:rPr lang="en-US" b="1" dirty="0"/>
              <a:t>T=</a:t>
            </a:r>
            <a:r>
              <a:rPr lang="en-US" b="1" dirty="0" err="1"/>
              <a:t>kω</a:t>
            </a:r>
            <a:endParaRPr lang="en-US" b="1" dirty="0"/>
          </a:p>
        </p:txBody>
      </p:sp>
      <p:pic>
        <p:nvPicPr>
          <p:cNvPr id="37890" name="Picture 2"/>
          <p:cNvPicPr>
            <a:picLocks noChangeAspect="1" noChangeArrowheads="1"/>
          </p:cNvPicPr>
          <p:nvPr/>
        </p:nvPicPr>
        <p:blipFill>
          <a:blip r:embed="rId2"/>
          <a:srcRect l="36896" t="31250" r="34993" b="36458"/>
          <a:stretch>
            <a:fillRect/>
          </a:stretch>
        </p:blipFill>
        <p:spPr bwMode="auto">
          <a:xfrm>
            <a:off x="2667000" y="2819400"/>
            <a:ext cx="3657600" cy="23622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l="24012" t="19792" r="24451" b="22258"/>
          <a:stretch>
            <a:fillRect/>
          </a:stretch>
        </p:blipFill>
        <p:spPr bwMode="auto">
          <a:xfrm>
            <a:off x="381000" y="457200"/>
            <a:ext cx="7924800" cy="6019800"/>
          </a:xfrm>
          <a:prstGeom prst="rect">
            <a:avLst/>
          </a:prstGeom>
          <a:noFill/>
          <a:ln w="9525">
            <a:noFill/>
            <a:miter lim="800000"/>
            <a:headEnd/>
            <a:tailEnd/>
          </a:ln>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564904"/>
            <a:ext cx="6496397" cy="3615054"/>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6958349" y="2070251"/>
                <a:ext cx="1151213" cy="3755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N" b="1" i="1" smtClean="0">
                          <a:latin typeface="Cambria Math" panose="02040503050406030204" pitchFamily="18" charset="0"/>
                        </a:rPr>
                        <m:t>𝑻</m:t>
                      </m:r>
                      <m:r>
                        <a:rPr lang="en-IN" b="1" i="1" smtClean="0">
                          <a:latin typeface="Cambria Math" panose="02040503050406030204" pitchFamily="18" charset="0"/>
                        </a:rPr>
                        <m:t>=</m:t>
                      </m:r>
                      <m:r>
                        <a:rPr lang="en-IN" b="1" i="1" smtClean="0">
                          <a:latin typeface="Cambria Math" panose="02040503050406030204" pitchFamily="18" charset="0"/>
                        </a:rPr>
                        <m:t>𝑲</m:t>
                      </m:r>
                      <m:sSup>
                        <m:sSupPr>
                          <m:ctrlPr>
                            <a:rPr lang="en-IN" b="1" i="1" smtClean="0">
                              <a:latin typeface="Cambria Math" panose="02040503050406030204" pitchFamily="18" charset="0"/>
                            </a:rPr>
                          </m:ctrlPr>
                        </m:sSupPr>
                        <m:e>
                          <m:r>
                            <a:rPr lang="en-IN" b="1" i="1" smtClean="0">
                              <a:latin typeface="Cambria Math" panose="02040503050406030204" pitchFamily="18" charset="0"/>
                            </a:rPr>
                            <m:t>𝒘</m:t>
                          </m:r>
                        </m:e>
                        <m:sup>
                          <m:r>
                            <a:rPr lang="en-IN" b="1" i="1" smtClean="0">
                              <a:latin typeface="Cambria Math" panose="02040503050406030204" pitchFamily="18" charset="0"/>
                            </a:rPr>
                            <m:t>𝟐</m:t>
                          </m:r>
                        </m:sup>
                      </m:sSup>
                    </m:oMath>
                  </m:oMathPara>
                </a14:m>
                <a:endParaRPr lang="en-IN" b="1" dirty="0"/>
              </a:p>
            </p:txBody>
          </p:sp>
        </mc:Choice>
        <mc:Fallback xmlns="">
          <p:sp>
            <p:nvSpPr>
              <p:cNvPr id="4" name="TextBox 3"/>
              <p:cNvSpPr txBox="1">
                <a:spLocks noRot="1" noChangeAspect="1" noMove="1" noResize="1" noEditPoints="1" noAdjustHandles="1" noChangeArrowheads="1" noChangeShapeType="1" noTextEdit="1"/>
              </p:cNvSpPr>
              <p:nvPr/>
            </p:nvSpPr>
            <p:spPr>
              <a:xfrm>
                <a:off x="6958349" y="2070251"/>
                <a:ext cx="1151213" cy="375552"/>
              </a:xfrm>
              <a:prstGeom prst="rect">
                <a:avLst/>
              </a:prstGeom>
              <a:blipFill>
                <a:blip r:embed="rId4"/>
                <a:stretch>
                  <a:fillRect/>
                </a:stretch>
              </a:blipFill>
            </p:spPr>
            <p:txBody>
              <a:bodyPr/>
              <a:lstStyle/>
              <a:p>
                <a:r>
                  <a:rPr lang="en-IN">
                    <a:noFill/>
                  </a:rPr>
                  <a:t> </a:t>
                </a:r>
              </a:p>
            </p:txBody>
          </p:sp>
        </mc:Fallback>
      </mc:AlternateContent>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08720"/>
            <a:ext cx="8352928" cy="5238750"/>
          </a:xfrm>
          <a:prstGeom prst="rect">
            <a:avLst/>
          </a:prstGeom>
        </p:spPr>
      </p:pic>
    </p:spTree>
    <p:extLst>
      <p:ext uri="{BB962C8B-B14F-4D97-AF65-F5344CB8AC3E}">
        <p14:creationId xmlns:p14="http://schemas.microsoft.com/office/powerpoint/2010/main" val="1339849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001000" cy="1200329"/>
          </a:xfrm>
          <a:prstGeom prst="rect">
            <a:avLst/>
          </a:prstGeom>
        </p:spPr>
        <p:txBody>
          <a:bodyPr wrap="square">
            <a:spAutoFit/>
          </a:bodyPr>
          <a:lstStyle/>
          <a:p>
            <a:r>
              <a:rPr lang="en-US" b="1" dirty="0"/>
              <a:t>Torque Inversely proportional to speed: </a:t>
            </a:r>
          </a:p>
          <a:p>
            <a:pPr algn="just">
              <a:lnSpc>
                <a:spcPct val="150000"/>
              </a:lnSpc>
            </a:pPr>
            <a:r>
              <a:rPr lang="en-US" dirty="0"/>
              <a:t>Certain types of lathes, boring machines, milling machines, steel mill coiler and electric traction load exhibit hyperbolic speed-torque characteristics </a:t>
            </a:r>
          </a:p>
        </p:txBody>
      </p:sp>
      <p:pic>
        <p:nvPicPr>
          <p:cNvPr id="39938" name="Picture 2"/>
          <p:cNvPicPr>
            <a:picLocks noChangeAspect="1" noChangeArrowheads="1"/>
          </p:cNvPicPr>
          <p:nvPr/>
        </p:nvPicPr>
        <p:blipFill>
          <a:blip r:embed="rId2"/>
          <a:srcRect l="32797" t="27083" r="33235" b="38542"/>
          <a:stretch>
            <a:fillRect/>
          </a:stretch>
        </p:blipFill>
        <p:spPr bwMode="auto">
          <a:xfrm>
            <a:off x="1752600" y="2362200"/>
            <a:ext cx="5791200" cy="3429000"/>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095375"/>
            <a:ext cx="8496944" cy="4667250"/>
          </a:xfrm>
          <a:prstGeom prst="rect">
            <a:avLst/>
          </a:prstGeom>
        </p:spPr>
      </p:pic>
    </p:spTree>
    <p:extLst>
      <p:ext uri="{BB962C8B-B14F-4D97-AF65-F5344CB8AC3E}">
        <p14:creationId xmlns:p14="http://schemas.microsoft.com/office/powerpoint/2010/main" val="3520759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isadvantage Of Electric Drives&#10;Disadvantages of Electrical Drive:&#10;• The power failure completely disabled the whole of&#10;th..."/>
          <p:cNvPicPr>
            <a:picLocks noChangeAspect="1" noChangeArrowheads="1"/>
          </p:cNvPicPr>
          <p:nvPr/>
        </p:nvPicPr>
        <p:blipFill>
          <a:blip r:embed="rId2"/>
          <a:srcRect/>
          <a:stretch>
            <a:fillRect/>
          </a:stretch>
        </p:blipFill>
        <p:spPr bwMode="auto">
          <a:xfrm>
            <a:off x="762000" y="914400"/>
            <a:ext cx="7543800" cy="5410200"/>
          </a:xfrm>
          <a:prstGeom prst="rect">
            <a:avLst/>
          </a:prstGeom>
          <a:noFill/>
        </p:spPr>
      </p:pic>
    </p:spTree>
    <p:extLst>
      <p:ext uri="{BB962C8B-B14F-4D97-AF65-F5344CB8AC3E}">
        <p14:creationId xmlns:p14="http://schemas.microsoft.com/office/powerpoint/2010/main" val="29160224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1268760"/>
            <a:ext cx="7848872" cy="4960590"/>
          </a:xfrm>
          <a:prstGeom prst="rect">
            <a:avLst/>
          </a:prstGeom>
        </p:spPr>
      </p:pic>
      <p:pic>
        <p:nvPicPr>
          <p:cNvPr id="4" name="Picture 3"/>
          <p:cNvPicPr>
            <a:picLocks noChangeAspect="1"/>
          </p:cNvPicPr>
          <p:nvPr/>
        </p:nvPicPr>
        <p:blipFill>
          <a:blip r:embed="rId3"/>
          <a:stretch>
            <a:fillRect/>
          </a:stretch>
        </p:blipFill>
        <p:spPr>
          <a:xfrm>
            <a:off x="1209675" y="332656"/>
            <a:ext cx="6724650" cy="792088"/>
          </a:xfrm>
          <a:prstGeom prst="rect">
            <a:avLst/>
          </a:prstGeom>
        </p:spPr>
      </p:pic>
    </p:spTree>
    <p:extLst>
      <p:ext uri="{BB962C8B-B14F-4D97-AF65-F5344CB8AC3E}">
        <p14:creationId xmlns:p14="http://schemas.microsoft.com/office/powerpoint/2010/main" val="31732393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1052736"/>
            <a:ext cx="8352928" cy="5256584"/>
          </a:xfrm>
          <a:prstGeom prst="rect">
            <a:avLst/>
          </a:prstGeom>
        </p:spPr>
      </p:pic>
      <p:pic>
        <p:nvPicPr>
          <p:cNvPr id="3" name="Picture 2"/>
          <p:cNvPicPr>
            <a:picLocks noChangeAspect="1"/>
          </p:cNvPicPr>
          <p:nvPr/>
        </p:nvPicPr>
        <p:blipFill>
          <a:blip r:embed="rId3"/>
          <a:stretch>
            <a:fillRect/>
          </a:stretch>
        </p:blipFill>
        <p:spPr>
          <a:xfrm>
            <a:off x="1281683" y="116632"/>
            <a:ext cx="6724650" cy="864096"/>
          </a:xfrm>
          <a:prstGeom prst="rect">
            <a:avLst/>
          </a:prstGeom>
        </p:spPr>
      </p:pic>
    </p:spTree>
    <p:extLst>
      <p:ext uri="{BB962C8B-B14F-4D97-AF65-F5344CB8AC3E}">
        <p14:creationId xmlns:p14="http://schemas.microsoft.com/office/powerpoint/2010/main" val="5349663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92696"/>
            <a:ext cx="8424936" cy="5495925"/>
          </a:xfrm>
          <a:prstGeom prst="rect">
            <a:avLst/>
          </a:prstGeom>
        </p:spPr>
      </p:pic>
    </p:spTree>
    <p:extLst>
      <p:ext uri="{BB962C8B-B14F-4D97-AF65-F5344CB8AC3E}">
        <p14:creationId xmlns:p14="http://schemas.microsoft.com/office/powerpoint/2010/main" val="1950101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620688"/>
            <a:ext cx="8064896" cy="5848350"/>
          </a:xfrm>
          <a:prstGeom prst="rect">
            <a:avLst/>
          </a:prstGeom>
        </p:spPr>
      </p:pic>
    </p:spTree>
    <p:extLst>
      <p:ext uri="{BB962C8B-B14F-4D97-AF65-F5344CB8AC3E}">
        <p14:creationId xmlns:p14="http://schemas.microsoft.com/office/powerpoint/2010/main" val="6692968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764704"/>
            <a:ext cx="8712968" cy="5562600"/>
          </a:xfrm>
          <a:prstGeom prst="rect">
            <a:avLst/>
          </a:prstGeom>
        </p:spPr>
      </p:pic>
    </p:spTree>
    <p:extLst>
      <p:ext uri="{BB962C8B-B14F-4D97-AF65-F5344CB8AC3E}">
        <p14:creationId xmlns:p14="http://schemas.microsoft.com/office/powerpoint/2010/main" val="1772129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188640"/>
            <a:ext cx="7791450" cy="720080"/>
          </a:xfrm>
          <a:prstGeom prst="rect">
            <a:avLst/>
          </a:prstGeom>
        </p:spPr>
      </p:pic>
      <p:pic>
        <p:nvPicPr>
          <p:cNvPr id="3" name="Picture 2"/>
          <p:cNvPicPr>
            <a:picLocks noChangeAspect="1"/>
          </p:cNvPicPr>
          <p:nvPr/>
        </p:nvPicPr>
        <p:blipFill>
          <a:blip r:embed="rId3"/>
          <a:stretch>
            <a:fillRect/>
          </a:stretch>
        </p:blipFill>
        <p:spPr>
          <a:xfrm>
            <a:off x="251520" y="764704"/>
            <a:ext cx="8712968" cy="5760640"/>
          </a:xfrm>
          <a:prstGeom prst="rect">
            <a:avLst/>
          </a:prstGeom>
        </p:spPr>
      </p:pic>
    </p:spTree>
    <p:extLst>
      <p:ext uri="{BB962C8B-B14F-4D97-AF65-F5344CB8AC3E}">
        <p14:creationId xmlns:p14="http://schemas.microsoft.com/office/powerpoint/2010/main" val="13681092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Four Quadrant Operation of Drives</a:t>
            </a:r>
          </a:p>
        </p:txBody>
      </p:sp>
      <p:sp>
        <p:nvSpPr>
          <p:cNvPr id="5" name="Rectangle 4"/>
          <p:cNvSpPr/>
          <p:nvPr/>
        </p:nvSpPr>
        <p:spPr>
          <a:xfrm>
            <a:off x="485740" y="632407"/>
            <a:ext cx="8229600" cy="586635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dirty="0"/>
              <a:t>Four Quadrant Operation of any drives or DC Motor means that the machine operates in four quadrants. They are </a:t>
            </a:r>
            <a:r>
              <a:rPr lang="en-GB" dirty="0">
                <a:solidFill>
                  <a:srgbClr val="FF0000"/>
                </a:solidFill>
              </a:rPr>
              <a:t>Forward Braking, Forward motoring, Reverse motoring and Reverse braking.</a:t>
            </a:r>
            <a:r>
              <a:rPr lang="en-GB" dirty="0"/>
              <a:t> </a:t>
            </a:r>
          </a:p>
          <a:p>
            <a:pPr marL="285750" indent="-285750" algn="just">
              <a:lnSpc>
                <a:spcPct val="150000"/>
              </a:lnSpc>
              <a:buFont typeface="Arial" panose="020B0604020202020204" pitchFamily="34" charset="0"/>
              <a:buChar char="•"/>
            </a:pPr>
            <a:r>
              <a:rPr lang="en-GB" dirty="0"/>
              <a:t>A </a:t>
            </a:r>
            <a:r>
              <a:rPr lang="en-GB" b="1" dirty="0"/>
              <a:t>motor operates in two modes – Motoring and Braking</a:t>
            </a:r>
            <a:r>
              <a:rPr lang="en-GB" dirty="0"/>
              <a:t>. A motor drive capable of operating in both directions of rotation and of producing both motoring and regeneration is called a Four Quadrant variable speed drive.</a:t>
            </a:r>
          </a:p>
          <a:p>
            <a:pPr marL="285750" indent="-285750" algn="just">
              <a:lnSpc>
                <a:spcPct val="150000"/>
              </a:lnSpc>
              <a:buFont typeface="Arial" panose="020B0604020202020204" pitchFamily="34" charset="0"/>
              <a:buChar char="•"/>
            </a:pPr>
            <a:r>
              <a:rPr lang="en-GB" dirty="0"/>
              <a:t>In </a:t>
            </a:r>
            <a:r>
              <a:rPr lang="en-GB" b="1" dirty="0"/>
              <a:t>motoring mode</a:t>
            </a:r>
            <a:r>
              <a:rPr lang="en-GB" dirty="0"/>
              <a:t>, the machine works as a </a:t>
            </a:r>
            <a:r>
              <a:rPr lang="en-GB" b="1" dirty="0"/>
              <a:t>motor</a:t>
            </a:r>
            <a:r>
              <a:rPr lang="en-GB" dirty="0"/>
              <a:t> and </a:t>
            </a:r>
            <a:r>
              <a:rPr lang="en-GB" b="1" dirty="0"/>
              <a:t>converts the electrical energy into mechanical energy</a:t>
            </a:r>
            <a:r>
              <a:rPr lang="en-GB" dirty="0"/>
              <a:t>, supporting its motion. </a:t>
            </a:r>
          </a:p>
          <a:p>
            <a:pPr marL="285750" indent="-285750" algn="just">
              <a:lnSpc>
                <a:spcPct val="150000"/>
              </a:lnSpc>
              <a:buFont typeface="Arial" panose="020B0604020202020204" pitchFamily="34" charset="0"/>
              <a:buChar char="•"/>
            </a:pPr>
            <a:r>
              <a:rPr lang="en-GB" dirty="0"/>
              <a:t>In </a:t>
            </a:r>
            <a:r>
              <a:rPr lang="en-GB" b="1" dirty="0"/>
              <a:t>braking mode</a:t>
            </a:r>
            <a:r>
              <a:rPr lang="en-GB" dirty="0"/>
              <a:t>, the </a:t>
            </a:r>
            <a:r>
              <a:rPr lang="en-GB" b="1" dirty="0"/>
              <a:t>machine works as a generator and converts mechanical energy into electrical energy</a:t>
            </a:r>
            <a:r>
              <a:rPr lang="en-GB" dirty="0"/>
              <a:t> and as a result, it opposes the motion. </a:t>
            </a:r>
          </a:p>
          <a:p>
            <a:pPr marL="285750" indent="-285750" algn="just">
              <a:lnSpc>
                <a:spcPct val="150000"/>
              </a:lnSpc>
              <a:buFont typeface="Arial" panose="020B0604020202020204" pitchFamily="34" charset="0"/>
              <a:buChar char="•"/>
            </a:pPr>
            <a:r>
              <a:rPr lang="en-GB" dirty="0"/>
              <a:t>The Motor can work in both, forward and reverse directions, i.e., in motoring and braking operations. </a:t>
            </a:r>
          </a:p>
          <a:p>
            <a:pPr marL="285750" indent="-285750" algn="just">
              <a:lnSpc>
                <a:spcPct val="150000"/>
              </a:lnSpc>
              <a:buFont typeface="Arial" panose="020B0604020202020204" pitchFamily="34" charset="0"/>
              <a:buChar char="•"/>
            </a:pPr>
            <a:r>
              <a:rPr lang="en-GB" dirty="0"/>
              <a:t>The </a:t>
            </a:r>
            <a:r>
              <a:rPr lang="en-GB" dirty="0">
                <a:solidFill>
                  <a:srgbClr val="FF0000"/>
                </a:solidFill>
              </a:rPr>
              <a:t>product of angular speed and torque is equal to the power developed by a motor</a:t>
            </a:r>
            <a:r>
              <a:rPr lang="en-GB" dirty="0"/>
              <a:t>. </a:t>
            </a:r>
          </a:p>
        </p:txBody>
      </p:sp>
    </p:spTree>
    <p:extLst>
      <p:ext uri="{BB962C8B-B14F-4D97-AF65-F5344CB8AC3E}">
        <p14:creationId xmlns:p14="http://schemas.microsoft.com/office/powerpoint/2010/main" val="20609596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5199E-67B1-1E76-9936-1AE94920F0BB}"/>
              </a:ext>
            </a:extLst>
          </p:cNvPr>
          <p:cNvPicPr>
            <a:picLocks noChangeAspect="1"/>
          </p:cNvPicPr>
          <p:nvPr/>
        </p:nvPicPr>
        <p:blipFill>
          <a:blip r:embed="rId2"/>
          <a:stretch>
            <a:fillRect/>
          </a:stretch>
        </p:blipFill>
        <p:spPr>
          <a:xfrm>
            <a:off x="179512" y="764704"/>
            <a:ext cx="8185912" cy="4631208"/>
          </a:xfrm>
          <a:prstGeom prst="rect">
            <a:avLst/>
          </a:prstGeom>
        </p:spPr>
      </p:pic>
    </p:spTree>
    <p:extLst>
      <p:ext uri="{BB962C8B-B14F-4D97-AF65-F5344CB8AC3E}">
        <p14:creationId xmlns:p14="http://schemas.microsoft.com/office/powerpoint/2010/main" val="12122368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Four Quadrant Operation of Drives</a:t>
            </a:r>
          </a:p>
        </p:txBody>
      </p:sp>
      <p:sp>
        <p:nvSpPr>
          <p:cNvPr id="5" name="Rectangle 4"/>
          <p:cNvSpPr/>
          <p:nvPr/>
        </p:nvSpPr>
        <p:spPr>
          <a:xfrm>
            <a:off x="485740" y="632407"/>
            <a:ext cx="8229600" cy="880369"/>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dirty="0"/>
              <a:t>For the multi-quadrant operation of drives, the following conventions about the signs of torque and speed are used.</a:t>
            </a:r>
          </a:p>
        </p:txBody>
      </p:sp>
      <p:pic>
        <p:nvPicPr>
          <p:cNvPr id="7" name="Picture 6">
            <a:extLst>
              <a:ext uri="{FF2B5EF4-FFF2-40B4-BE49-F238E27FC236}">
                <a16:creationId xmlns:a16="http://schemas.microsoft.com/office/drawing/2014/main" id="{209C6089-0321-591F-AB58-6647792D2A55}"/>
              </a:ext>
            </a:extLst>
          </p:cNvPr>
          <p:cNvPicPr>
            <a:picLocks noChangeAspect="1"/>
          </p:cNvPicPr>
          <p:nvPr/>
        </p:nvPicPr>
        <p:blipFill>
          <a:blip r:embed="rId2"/>
          <a:stretch>
            <a:fillRect/>
          </a:stretch>
        </p:blipFill>
        <p:spPr>
          <a:xfrm>
            <a:off x="1331640" y="1483143"/>
            <a:ext cx="6480720" cy="5250706"/>
          </a:xfrm>
          <a:prstGeom prst="rect">
            <a:avLst/>
          </a:prstGeom>
        </p:spPr>
      </p:pic>
    </p:spTree>
    <p:extLst>
      <p:ext uri="{BB962C8B-B14F-4D97-AF65-F5344CB8AC3E}">
        <p14:creationId xmlns:p14="http://schemas.microsoft.com/office/powerpoint/2010/main" val="41416961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Four Quadrant Operation of Drives</a:t>
            </a:r>
          </a:p>
        </p:txBody>
      </p:sp>
      <p:sp>
        <p:nvSpPr>
          <p:cNvPr id="5" name="Rectangle 4"/>
          <p:cNvSpPr/>
          <p:nvPr/>
        </p:nvSpPr>
        <p:spPr>
          <a:xfrm>
            <a:off x="485740" y="632407"/>
            <a:ext cx="8229600" cy="545085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dirty="0"/>
              <a:t>When the </a:t>
            </a:r>
            <a:r>
              <a:rPr lang="en-GB" b="1" dirty="0"/>
              <a:t>motor is rotated in the forward direction </a:t>
            </a:r>
            <a:r>
              <a:rPr lang="en-GB" dirty="0"/>
              <a:t>the </a:t>
            </a:r>
            <a:r>
              <a:rPr lang="en-GB" dirty="0">
                <a:solidFill>
                  <a:srgbClr val="FF0000"/>
                </a:solidFill>
              </a:rPr>
              <a:t>speed of the motor </a:t>
            </a:r>
            <a:r>
              <a:rPr lang="en-GB" dirty="0"/>
              <a:t>is considered </a:t>
            </a:r>
            <a:r>
              <a:rPr lang="en-GB" dirty="0">
                <a:solidFill>
                  <a:srgbClr val="FF0000"/>
                </a:solidFill>
              </a:rPr>
              <a:t>positive</a:t>
            </a:r>
            <a:r>
              <a:rPr lang="en-GB" dirty="0"/>
              <a:t>. </a:t>
            </a:r>
          </a:p>
          <a:p>
            <a:pPr marL="285750" indent="-285750" algn="just">
              <a:lnSpc>
                <a:spcPct val="150000"/>
              </a:lnSpc>
              <a:buFont typeface="Arial" panose="020B0604020202020204" pitchFamily="34" charset="0"/>
              <a:buChar char="•"/>
            </a:pPr>
            <a:r>
              <a:rPr lang="en-GB" dirty="0"/>
              <a:t>The drives which operate only in one direction, forward speed will be their normal speed.</a:t>
            </a:r>
          </a:p>
          <a:p>
            <a:pPr marL="285750" indent="-285750" algn="just">
              <a:lnSpc>
                <a:spcPct val="150000"/>
              </a:lnSpc>
              <a:buFont typeface="Arial" panose="020B0604020202020204" pitchFamily="34" charset="0"/>
              <a:buChar char="•"/>
            </a:pPr>
            <a:r>
              <a:rPr lang="en-GB" dirty="0"/>
              <a:t>In loads involving up and down motions, the speed of the motor which causes </a:t>
            </a:r>
            <a:r>
              <a:rPr lang="en-GB" b="1" dirty="0"/>
              <a:t>upward motion is considered to be in forward motion</a:t>
            </a:r>
            <a:r>
              <a:rPr lang="en-GB" dirty="0"/>
              <a:t>. For reversible drives, forward speed is chosen arbitrarily. </a:t>
            </a:r>
          </a:p>
          <a:p>
            <a:pPr marL="285750" indent="-285750" algn="just">
              <a:lnSpc>
                <a:spcPct val="150000"/>
              </a:lnSpc>
              <a:buFont typeface="Arial" panose="020B0604020202020204" pitchFamily="34" charset="0"/>
              <a:buChar char="•"/>
            </a:pPr>
            <a:r>
              <a:rPr lang="en-GB" dirty="0"/>
              <a:t>The </a:t>
            </a:r>
            <a:r>
              <a:rPr lang="en-GB" b="1" dirty="0"/>
              <a:t>rotation in the opposite direction gives reverse speed </a:t>
            </a:r>
            <a:r>
              <a:rPr lang="en-GB" dirty="0"/>
              <a:t>which is denoted by a </a:t>
            </a:r>
            <a:r>
              <a:rPr lang="en-GB" dirty="0">
                <a:solidFill>
                  <a:srgbClr val="FF0000"/>
                </a:solidFill>
              </a:rPr>
              <a:t>negative sign</a:t>
            </a:r>
            <a:r>
              <a:rPr lang="en-GB" dirty="0"/>
              <a:t>.</a:t>
            </a:r>
          </a:p>
          <a:p>
            <a:pPr marL="285750" indent="-285750" algn="just">
              <a:lnSpc>
                <a:spcPct val="150000"/>
              </a:lnSpc>
              <a:buFont typeface="Arial" panose="020B0604020202020204" pitchFamily="34" charset="0"/>
              <a:buChar char="•"/>
            </a:pPr>
            <a:r>
              <a:rPr lang="en-GB" dirty="0"/>
              <a:t>In the </a:t>
            </a:r>
            <a:r>
              <a:rPr lang="en-GB" b="1" dirty="0"/>
              <a:t>I quadrant,</a:t>
            </a:r>
            <a:r>
              <a:rPr lang="en-GB" dirty="0"/>
              <a:t> </a:t>
            </a:r>
            <a:r>
              <a:rPr lang="en-GB" b="1" dirty="0"/>
              <a:t>power developed is positive </a:t>
            </a:r>
            <a:r>
              <a:rPr lang="en-GB" dirty="0"/>
              <a:t>and the machine is working as a motor supplying mechanical energy. The I (first) quadrant operation is called Forward Motoring. </a:t>
            </a:r>
          </a:p>
          <a:p>
            <a:pPr marL="285750" indent="-285750" algn="just">
              <a:lnSpc>
                <a:spcPct val="150000"/>
              </a:lnSpc>
              <a:buFont typeface="Arial" panose="020B0604020202020204" pitchFamily="34" charset="0"/>
              <a:buChar char="•"/>
            </a:pPr>
            <a:endParaRPr lang="en-IN" dirty="0"/>
          </a:p>
        </p:txBody>
      </p:sp>
    </p:spTree>
    <p:extLst>
      <p:ext uri="{BB962C8B-B14F-4D97-AF65-F5344CB8AC3E}">
        <p14:creationId xmlns:p14="http://schemas.microsoft.com/office/powerpoint/2010/main" val="2802880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10" y="785794"/>
            <a:ext cx="7215238" cy="2957861"/>
          </a:xfrm>
          <a:prstGeom prst="rect">
            <a:avLst/>
          </a:prstGeom>
        </p:spPr>
        <p:txBody>
          <a:bodyPr wrap="square">
            <a:spAutoFit/>
          </a:bodyPr>
          <a:lstStyle/>
          <a:p>
            <a:pPr marL="449263" indent="-449263" algn="just">
              <a:lnSpc>
                <a:spcPct val="150000"/>
              </a:lnSpc>
              <a:buFont typeface="Arial" pitchFamily="34" charset="0"/>
              <a:buChar char="•"/>
            </a:pPr>
            <a:r>
              <a:rPr lang="en-IN" dirty="0">
                <a:latin typeface="Calibri" panose="020F0502020204030204" pitchFamily="34" charset="0"/>
                <a:cs typeface="Calibri" panose="020F0502020204030204" pitchFamily="34" charset="0"/>
              </a:rPr>
              <a:t>The capital cost of installing an electric drive is high.</a:t>
            </a:r>
          </a:p>
          <a:p>
            <a:pPr marL="449263" indent="-449263" algn="just">
              <a:lnSpc>
                <a:spcPct val="150000"/>
              </a:lnSpc>
              <a:buFont typeface="Arial" pitchFamily="34" charset="0"/>
              <a:buChar char="•"/>
            </a:pPr>
            <a:r>
              <a:rPr lang="en-IN" dirty="0">
                <a:latin typeface="Calibri" panose="020F0502020204030204" pitchFamily="34" charset="0"/>
                <a:cs typeface="Calibri" panose="020F0502020204030204" pitchFamily="34" charset="0"/>
              </a:rPr>
              <a:t>Electric drives are suitable only on electrified tracks.</a:t>
            </a:r>
          </a:p>
          <a:p>
            <a:pPr marL="449263" indent="-449263" algn="just">
              <a:lnSpc>
                <a:spcPct val="150000"/>
              </a:lnSpc>
              <a:buFont typeface="Arial" pitchFamily="34" charset="0"/>
              <a:buChar char="•"/>
            </a:pPr>
            <a:r>
              <a:rPr lang="en-IN" dirty="0">
                <a:latin typeface="Calibri" panose="020F0502020204030204" pitchFamily="34" charset="0"/>
                <a:cs typeface="Calibri" panose="020F0502020204030204" pitchFamily="34" charset="0"/>
              </a:rPr>
              <a:t>Electric drives require additional control circuitry.</a:t>
            </a:r>
          </a:p>
          <a:p>
            <a:pPr marL="449263" indent="-449263" algn="just">
              <a:lnSpc>
                <a:spcPct val="150000"/>
              </a:lnSpc>
              <a:buFont typeface="Arial" pitchFamily="34" charset="0"/>
              <a:buChar char="•"/>
            </a:pPr>
            <a:r>
              <a:rPr lang="en-IN" dirty="0">
                <a:latin typeface="Calibri" panose="020F0502020204030204" pitchFamily="34" charset="0"/>
                <a:cs typeface="Calibri" panose="020F0502020204030204" pitchFamily="34" charset="0"/>
              </a:rPr>
              <a:t>Sometimes, electric drives can cause noise pollution.</a:t>
            </a:r>
          </a:p>
          <a:p>
            <a:pPr marL="449263" indent="-449263" algn="just">
              <a:lnSpc>
                <a:spcPct val="150000"/>
              </a:lnSpc>
              <a:buFont typeface="Arial" pitchFamily="34" charset="0"/>
              <a:buChar char="•"/>
            </a:pPr>
            <a:r>
              <a:rPr lang="en-IN" dirty="0">
                <a:latin typeface="Calibri" panose="020F0502020204030204" pitchFamily="34" charset="0"/>
                <a:cs typeface="Calibri" panose="020F0502020204030204" pitchFamily="34" charset="0"/>
              </a:rPr>
              <a:t>Electric drives have poor dynamic response.</a:t>
            </a:r>
          </a:p>
          <a:p>
            <a:pPr marL="449263" indent="-449263" algn="just">
              <a:lnSpc>
                <a:spcPct val="150000"/>
              </a:lnSpc>
              <a:buFont typeface="Arial" pitchFamily="34" charset="0"/>
              <a:buChar char="•"/>
            </a:pPr>
            <a:r>
              <a:rPr lang="en-IN" dirty="0">
                <a:latin typeface="Calibri" panose="020F0502020204030204" pitchFamily="34" charset="0"/>
                <a:cs typeface="Calibri" panose="020F0502020204030204" pitchFamily="34" charset="0"/>
              </a:rPr>
              <a:t>Power failure can completely disable an electric drive.</a:t>
            </a:r>
          </a:p>
          <a:p>
            <a:pPr marL="449263" indent="-449263" algn="just">
              <a:lnSpc>
                <a:spcPct val="150000"/>
              </a:lnSpc>
              <a:buFont typeface="Arial" pitchFamily="34" charset="0"/>
              <a:buChar char="•"/>
            </a:pPr>
            <a:r>
              <a:rPr lang="en-IN" dirty="0">
                <a:latin typeface="Calibri" panose="020F0502020204030204" pitchFamily="34" charset="0"/>
                <a:cs typeface="Calibri" panose="020F0502020204030204" pitchFamily="34" charset="0"/>
              </a:rPr>
              <a:t>The output power obtained from an electric drive is low.</a:t>
            </a:r>
          </a:p>
        </p:txBody>
      </p:sp>
      <p:sp>
        <p:nvSpPr>
          <p:cNvPr id="3" name="Title 1">
            <a:extLst>
              <a:ext uri="{FF2B5EF4-FFF2-40B4-BE49-F238E27FC236}">
                <a16:creationId xmlns:a16="http://schemas.microsoft.com/office/drawing/2014/main" id="{68404F87-5794-4093-4EA8-6EAE01DB9E8B}"/>
              </a:ext>
            </a:extLst>
          </p:cNvPr>
          <p:cNvSpPr txBox="1">
            <a:spLocks/>
          </p:cNvSpPr>
          <p:nvPr/>
        </p:nvSpPr>
        <p:spPr>
          <a:xfrm>
            <a:off x="457200" y="152718"/>
            <a:ext cx="7859216" cy="539978"/>
          </a:xfrm>
          <a:prstGeom prst="rect">
            <a:avLst/>
          </a:prstGeom>
        </p:spPr>
        <p:txBody>
          <a:bodyPr>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defRPr/>
            </a:pPr>
            <a:r>
              <a:rPr lang="en-US" sz="2700" dirty="0" err="1"/>
              <a:t>disAdvantages</a:t>
            </a:r>
            <a:r>
              <a:rPr lang="en-US" sz="2700" dirty="0"/>
              <a:t> of Electrical Drives</a:t>
            </a:r>
            <a:endParaRPr lang="en-US" dirty="0"/>
          </a:p>
        </p:txBody>
      </p:sp>
    </p:spTree>
    <p:extLst>
      <p:ext uri="{BB962C8B-B14F-4D97-AF65-F5344CB8AC3E}">
        <p14:creationId xmlns:p14="http://schemas.microsoft.com/office/powerpoint/2010/main" val="30779666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Four Quadrant Operation of Drives</a:t>
            </a:r>
          </a:p>
        </p:txBody>
      </p:sp>
      <p:sp>
        <p:nvSpPr>
          <p:cNvPr id="5" name="Rectangle 4"/>
          <p:cNvSpPr/>
          <p:nvPr/>
        </p:nvSpPr>
        <p:spPr>
          <a:xfrm>
            <a:off x="485740" y="632407"/>
            <a:ext cx="8229600" cy="461985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b="1" dirty="0"/>
              <a:t>II (second) quadrant operation is known as Braking</a:t>
            </a:r>
            <a:r>
              <a:rPr lang="en-GB" dirty="0"/>
              <a:t>. In this quadrant, the direction of rotation is positive, and the torque is negative, and thus, the machine operates as a generator developing a negative torque, which opposes the motion.</a:t>
            </a:r>
          </a:p>
          <a:p>
            <a:pPr marL="285750" indent="-285750" algn="just">
              <a:lnSpc>
                <a:spcPct val="150000"/>
              </a:lnSpc>
              <a:buFont typeface="Arial" panose="020B0604020202020204" pitchFamily="34" charset="0"/>
              <a:buChar char="•"/>
            </a:pPr>
            <a:r>
              <a:rPr lang="en-GB" dirty="0"/>
              <a:t>The kinetic energy of the rotating parts is available as electrical energy which may be supplied back to the mains. In dynamic braking, the energy is dissipated in the resistance. </a:t>
            </a:r>
          </a:p>
          <a:p>
            <a:pPr marL="285750" indent="-285750" algn="just">
              <a:lnSpc>
                <a:spcPct val="150000"/>
              </a:lnSpc>
              <a:buFont typeface="Arial" panose="020B0604020202020204" pitchFamily="34" charset="0"/>
              <a:buChar char="•"/>
            </a:pPr>
            <a:r>
              <a:rPr lang="en-GB" dirty="0"/>
              <a:t>The </a:t>
            </a:r>
            <a:r>
              <a:rPr lang="en-GB" b="1" dirty="0"/>
              <a:t>III (third) quadrant operation is known as the reverse motoring</a:t>
            </a:r>
            <a:r>
              <a:rPr lang="en-GB" dirty="0"/>
              <a:t>. The motor works, in the reverse direction. Both the speed and the torque have negative values while the power is positive.</a:t>
            </a:r>
          </a:p>
          <a:p>
            <a:pPr marL="285750" indent="-285750" algn="just">
              <a:lnSpc>
                <a:spcPct val="150000"/>
              </a:lnSpc>
              <a:buFont typeface="Arial" panose="020B0604020202020204" pitchFamily="34" charset="0"/>
              <a:buChar char="•"/>
            </a:pPr>
            <a:r>
              <a:rPr lang="en-GB" dirty="0"/>
              <a:t>In the </a:t>
            </a:r>
            <a:r>
              <a:rPr lang="en-GB" b="1" dirty="0"/>
              <a:t>IV (fourth) quadran</a:t>
            </a:r>
            <a:r>
              <a:rPr lang="en-GB" dirty="0"/>
              <a:t>t, the torque is positive, and the speed is negative. This quadrant corresponds to the braking in the reverse motoring mode.</a:t>
            </a:r>
            <a:endParaRPr lang="en-IN" dirty="0"/>
          </a:p>
        </p:txBody>
      </p:sp>
    </p:spTree>
    <p:extLst>
      <p:ext uri="{BB962C8B-B14F-4D97-AF65-F5344CB8AC3E}">
        <p14:creationId xmlns:p14="http://schemas.microsoft.com/office/powerpoint/2010/main" val="2170481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Operation of hoist in Four Quadrants </a:t>
            </a:r>
          </a:p>
        </p:txBody>
      </p:sp>
      <p:sp>
        <p:nvSpPr>
          <p:cNvPr id="5" name="Rectangle 4"/>
          <p:cNvSpPr/>
          <p:nvPr/>
        </p:nvSpPr>
        <p:spPr>
          <a:xfrm>
            <a:off x="485740" y="632407"/>
            <a:ext cx="8229600" cy="46487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b="1" dirty="0"/>
              <a:t>Direction of motor &amp; load torques and direction of speed are marked by arrows</a:t>
            </a:r>
            <a:r>
              <a:rPr lang="en-GB" dirty="0"/>
              <a:t>.</a:t>
            </a:r>
          </a:p>
        </p:txBody>
      </p:sp>
      <p:pic>
        <p:nvPicPr>
          <p:cNvPr id="3" name="Picture 2">
            <a:extLst>
              <a:ext uri="{FF2B5EF4-FFF2-40B4-BE49-F238E27FC236}">
                <a16:creationId xmlns:a16="http://schemas.microsoft.com/office/drawing/2014/main" id="{0526C3D6-E5E1-9D1B-C8E8-CE952F01260D}"/>
              </a:ext>
            </a:extLst>
          </p:cNvPr>
          <p:cNvPicPr>
            <a:picLocks noChangeAspect="1"/>
          </p:cNvPicPr>
          <p:nvPr/>
        </p:nvPicPr>
        <p:blipFill>
          <a:blip r:embed="rId2"/>
          <a:stretch>
            <a:fillRect/>
          </a:stretch>
        </p:blipFill>
        <p:spPr>
          <a:xfrm>
            <a:off x="1259632" y="1142275"/>
            <a:ext cx="6126807" cy="5618412"/>
          </a:xfrm>
          <a:prstGeom prst="rect">
            <a:avLst/>
          </a:prstGeom>
        </p:spPr>
      </p:pic>
    </p:spTree>
    <p:extLst>
      <p:ext uri="{BB962C8B-B14F-4D97-AF65-F5344CB8AC3E}">
        <p14:creationId xmlns:p14="http://schemas.microsoft.com/office/powerpoint/2010/main" val="19681078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AED91-8D93-A3D4-2E23-22D67EA60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18379"/>
            <a:ext cx="6149254" cy="6421241"/>
          </a:xfrm>
          <a:prstGeom prst="rect">
            <a:avLst/>
          </a:prstGeom>
        </p:spPr>
      </p:pic>
    </p:spTree>
    <p:extLst>
      <p:ext uri="{BB962C8B-B14F-4D97-AF65-F5344CB8AC3E}">
        <p14:creationId xmlns:p14="http://schemas.microsoft.com/office/powerpoint/2010/main" val="11388376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OUR QUADRANT OPERATION&#10; "/>
          <p:cNvPicPr>
            <a:picLocks noChangeAspect="1" noChangeArrowheads="1"/>
          </p:cNvPicPr>
          <p:nvPr/>
        </p:nvPicPr>
        <p:blipFill>
          <a:blip r:embed="rId2"/>
          <a:srcRect/>
          <a:stretch>
            <a:fillRect/>
          </a:stretch>
        </p:blipFill>
        <p:spPr bwMode="auto">
          <a:xfrm>
            <a:off x="0" y="260648"/>
            <a:ext cx="8555182" cy="5943600"/>
          </a:xfrm>
          <a:prstGeom prst="rect">
            <a:avLst/>
          </a:prstGeom>
          <a:noFill/>
        </p:spPr>
      </p:pic>
    </p:spTree>
    <p:extLst>
      <p:ext uri="{BB962C8B-B14F-4D97-AF65-F5344CB8AC3E}">
        <p14:creationId xmlns:p14="http://schemas.microsoft.com/office/powerpoint/2010/main" val="20303806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Operation of hoist in Four Quadrants </a:t>
            </a:r>
          </a:p>
        </p:txBody>
      </p:sp>
      <p:sp>
        <p:nvSpPr>
          <p:cNvPr id="5" name="Rectangle 4"/>
          <p:cNvSpPr/>
          <p:nvPr/>
        </p:nvSpPr>
        <p:spPr>
          <a:xfrm>
            <a:off x="485740" y="632407"/>
            <a:ext cx="8229600" cy="503535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dirty="0"/>
              <a:t>A hoist consists of a rope wound on a drum coupled to a motor shaft. One end of a rope is tied to a cage which is used for transporting material. Other end of the rope has a counter weight.</a:t>
            </a:r>
          </a:p>
          <a:p>
            <a:pPr marL="285750" indent="-285750" algn="just">
              <a:lnSpc>
                <a:spcPct val="150000"/>
              </a:lnSpc>
              <a:buFont typeface="Arial" panose="020B0604020202020204" pitchFamily="34" charset="0"/>
              <a:buChar char="•"/>
            </a:pPr>
            <a:r>
              <a:rPr lang="en-GB" dirty="0"/>
              <a:t>Weight of the counter weight chosen higher than the weight of an empty case but lower than a fully loaded cage.</a:t>
            </a:r>
          </a:p>
          <a:p>
            <a:pPr marL="285750" indent="-285750" algn="just">
              <a:lnSpc>
                <a:spcPct val="150000"/>
              </a:lnSpc>
              <a:buFont typeface="Arial" panose="020B0604020202020204" pitchFamily="34" charset="0"/>
              <a:buChar char="•"/>
            </a:pPr>
            <a:r>
              <a:rPr lang="en-GB" dirty="0"/>
              <a:t>Load torque T</a:t>
            </a:r>
            <a:r>
              <a:rPr lang="en-GB" baseline="-25000" dirty="0"/>
              <a:t>L</a:t>
            </a:r>
            <a:r>
              <a:rPr lang="en-GB" dirty="0"/>
              <a:t> in quadrants I &amp; IV represent speed torque characteristics of the loaded hoist. This torque is the difference of torques due to loaded hoist &amp; counter weight.</a:t>
            </a:r>
          </a:p>
          <a:p>
            <a:pPr marL="285750" indent="-285750" algn="just">
              <a:lnSpc>
                <a:spcPct val="150000"/>
              </a:lnSpc>
              <a:buFont typeface="Arial" panose="020B0604020202020204" pitchFamily="34" charset="0"/>
              <a:buChar char="•"/>
            </a:pPr>
            <a:r>
              <a:rPr lang="en-GB" dirty="0"/>
              <a:t>Load torque T</a:t>
            </a:r>
            <a:r>
              <a:rPr lang="en-GB" baseline="-25000" dirty="0"/>
              <a:t>L</a:t>
            </a:r>
            <a:r>
              <a:rPr lang="en-GB" dirty="0"/>
              <a:t> in quadrants II &amp; III is the speed-torque characteristics of an empty hoist. This torque is due to the difference in torque of counter weight &amp; empty hoist. This is negative because the counter weight is always higher than the empty cage.</a:t>
            </a:r>
            <a:endParaRPr lang="en-IN" dirty="0"/>
          </a:p>
        </p:txBody>
      </p:sp>
    </p:spTree>
    <p:extLst>
      <p:ext uri="{BB962C8B-B14F-4D97-AF65-F5344CB8AC3E}">
        <p14:creationId xmlns:p14="http://schemas.microsoft.com/office/powerpoint/2010/main" val="22101814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Operation of hoist in Four Quadrants </a:t>
            </a:r>
          </a:p>
        </p:txBody>
      </p:sp>
      <p:sp>
        <p:nvSpPr>
          <p:cNvPr id="5" name="Rectangle 4"/>
          <p:cNvSpPr/>
          <p:nvPr/>
        </p:nvSpPr>
        <p:spPr>
          <a:xfrm>
            <a:off x="485740" y="632407"/>
            <a:ext cx="8229600" cy="628184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dirty="0"/>
              <a:t>The quadrant I operation – hoist requires the movement of the cage upward, which corresponds to the +</a:t>
            </a:r>
            <a:r>
              <a:rPr lang="en-GB" dirty="0" err="1"/>
              <a:t>ve</a:t>
            </a:r>
            <a:r>
              <a:rPr lang="en-GB" dirty="0"/>
              <a:t> motor speed which is in CCW (counter clockwise) direction.</a:t>
            </a:r>
          </a:p>
          <a:p>
            <a:pPr marL="285750" indent="-285750" algn="just">
              <a:lnSpc>
                <a:spcPct val="150000"/>
              </a:lnSpc>
              <a:buFont typeface="Arial" panose="020B0604020202020204" pitchFamily="34" charset="0"/>
              <a:buChar char="•"/>
            </a:pPr>
            <a:r>
              <a:rPr lang="en-GB" dirty="0"/>
              <a:t>It will be obtained if motor produce +</a:t>
            </a:r>
            <a:r>
              <a:rPr lang="en-GB" dirty="0" err="1"/>
              <a:t>ve</a:t>
            </a:r>
            <a:r>
              <a:rPr lang="en-GB" dirty="0"/>
              <a:t> torque in CCW direction equal to T</a:t>
            </a:r>
            <a:r>
              <a:rPr lang="en-GB" baseline="-25000" dirty="0"/>
              <a:t>L</a:t>
            </a:r>
            <a:r>
              <a:rPr lang="en-GB" dirty="0"/>
              <a:t>. Since developed power is +</a:t>
            </a:r>
            <a:r>
              <a:rPr lang="en-GB" dirty="0" err="1"/>
              <a:t>ve</a:t>
            </a:r>
            <a:r>
              <a:rPr lang="en-GB" dirty="0"/>
              <a:t>, this is forward motoring operation.</a:t>
            </a:r>
          </a:p>
          <a:p>
            <a:pPr marL="285750" indent="-285750" algn="just">
              <a:lnSpc>
                <a:spcPct val="150000"/>
              </a:lnSpc>
              <a:buFont typeface="Arial" panose="020B0604020202020204" pitchFamily="34" charset="0"/>
              <a:buChar char="•"/>
            </a:pPr>
            <a:r>
              <a:rPr lang="en-GB" dirty="0"/>
              <a:t>Quadrant IV operation is obtained when a loaded cage is lowered. Since the weight of the loaded cage is &gt; the counter weight. </a:t>
            </a:r>
          </a:p>
          <a:p>
            <a:pPr marL="285750" indent="-285750" algn="just">
              <a:lnSpc>
                <a:spcPct val="150000"/>
              </a:lnSpc>
              <a:buFont typeface="Arial" panose="020B0604020202020204" pitchFamily="34" charset="0"/>
              <a:buChar char="•"/>
            </a:pPr>
            <a:r>
              <a:rPr lang="en-GB" dirty="0"/>
              <a:t>In order to limit the speed of the cage within a safe value, motor must produce a +</a:t>
            </a:r>
            <a:r>
              <a:rPr lang="en-GB" dirty="0" err="1"/>
              <a:t>ve</a:t>
            </a:r>
            <a:r>
              <a:rPr lang="en-GB" dirty="0"/>
              <a:t> torque T = T</a:t>
            </a:r>
            <a:r>
              <a:rPr lang="en-GB" baseline="-25000" dirty="0"/>
              <a:t>L</a:t>
            </a:r>
            <a:r>
              <a:rPr lang="en-GB" dirty="0"/>
              <a:t> in anti clockwise direction. Both power &amp; speed are –</a:t>
            </a:r>
            <a:r>
              <a:rPr lang="en-GB" dirty="0" err="1"/>
              <a:t>ve</a:t>
            </a:r>
            <a:r>
              <a:rPr lang="en-GB" dirty="0"/>
              <a:t>, drive is in reverse braking.</a:t>
            </a:r>
          </a:p>
          <a:p>
            <a:pPr marL="285750" indent="-285750" algn="just">
              <a:lnSpc>
                <a:spcPct val="150000"/>
              </a:lnSpc>
              <a:buFont typeface="Arial" panose="020B0604020202020204" pitchFamily="34" charset="0"/>
              <a:buChar char="•"/>
            </a:pPr>
            <a:r>
              <a:rPr lang="en-GB" dirty="0"/>
              <a:t>Quadrant II is obtained when an empty cage is moved up since a counter weight is heavier than a empty cage, it is able to pull it up. </a:t>
            </a:r>
          </a:p>
          <a:p>
            <a:pPr marL="285750" indent="-285750" algn="just">
              <a:lnSpc>
                <a:spcPct val="150000"/>
              </a:lnSpc>
              <a:buFont typeface="Arial" panose="020B0604020202020204" pitchFamily="34" charset="0"/>
              <a:buChar char="•"/>
            </a:pPr>
            <a:r>
              <a:rPr lang="en-GB" dirty="0"/>
              <a:t>In order to limit the speed to safety value, motor must produce braking torque = T</a:t>
            </a:r>
            <a:r>
              <a:rPr lang="en-GB" baseline="-25000" dirty="0"/>
              <a:t>L</a:t>
            </a:r>
            <a:r>
              <a:rPr lang="en-GB" dirty="0"/>
              <a:t> in clockwise direction. Since speed is +</a:t>
            </a:r>
            <a:r>
              <a:rPr lang="en-GB" dirty="0" err="1"/>
              <a:t>ve</a:t>
            </a:r>
            <a:r>
              <a:rPr lang="en-GB" dirty="0"/>
              <a:t>, developed power is, negative. It is forward breaking operation.</a:t>
            </a:r>
          </a:p>
          <a:p>
            <a:pPr marL="285750" indent="-285750" algn="just">
              <a:lnSpc>
                <a:spcPct val="150000"/>
              </a:lnSpc>
              <a:buFont typeface="Arial" panose="020B0604020202020204" pitchFamily="34" charset="0"/>
              <a:buChar char="•"/>
            </a:pPr>
            <a:endParaRPr lang="en-IN" dirty="0"/>
          </a:p>
        </p:txBody>
      </p:sp>
    </p:spTree>
    <p:extLst>
      <p:ext uri="{BB962C8B-B14F-4D97-AF65-F5344CB8AC3E}">
        <p14:creationId xmlns:p14="http://schemas.microsoft.com/office/powerpoint/2010/main" val="1687023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116632"/>
            <a:ext cx="8229600"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solidFill>
                  <a:srgbClr val="C00000"/>
                </a:solidFill>
              </a:rPr>
              <a:t>Operation of hoist in Four Quadrants </a:t>
            </a:r>
          </a:p>
        </p:txBody>
      </p:sp>
      <p:sp>
        <p:nvSpPr>
          <p:cNvPr id="5" name="Rectangle 4"/>
          <p:cNvSpPr/>
          <p:nvPr/>
        </p:nvSpPr>
        <p:spPr>
          <a:xfrm>
            <a:off x="485740" y="632407"/>
            <a:ext cx="8229600" cy="461985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b="1" dirty="0"/>
              <a:t>Quadrant III : </a:t>
            </a:r>
            <a:r>
              <a:rPr lang="en-GB" dirty="0"/>
              <a:t>empty cage is lowered since empty cage weight is &lt; counter weight motor produce a torque in clockwise direction. Since speed is –</a:t>
            </a:r>
            <a:r>
              <a:rPr lang="en-GB" dirty="0" err="1"/>
              <a:t>ve</a:t>
            </a:r>
            <a:r>
              <a:rPr lang="en-GB" dirty="0"/>
              <a:t> &amp; developed power is +</a:t>
            </a:r>
            <a:r>
              <a:rPr lang="en-GB" dirty="0" err="1"/>
              <a:t>ve</a:t>
            </a:r>
            <a:r>
              <a:rPr lang="en-GB" dirty="0"/>
              <a:t>, this is reverse motoring operation.</a:t>
            </a:r>
          </a:p>
          <a:p>
            <a:pPr algn="just">
              <a:lnSpc>
                <a:spcPct val="150000"/>
              </a:lnSpc>
            </a:pPr>
            <a:r>
              <a:rPr lang="en-GB" b="1" u="sng" dirty="0"/>
              <a:t>Applications of Four Quadrant Operation</a:t>
            </a:r>
          </a:p>
          <a:p>
            <a:pPr marL="285750" indent="-285750" algn="just">
              <a:lnSpc>
                <a:spcPct val="150000"/>
              </a:lnSpc>
              <a:buFont typeface="Arial" panose="020B0604020202020204" pitchFamily="34" charset="0"/>
              <a:buChar char="•"/>
            </a:pPr>
            <a:r>
              <a:rPr lang="en-GB" dirty="0"/>
              <a:t>Compressor, pump and fan type load requires operation in the I quadrant only. As their operation is unidirectional, they are called one quadrant drive systems.</a:t>
            </a:r>
          </a:p>
          <a:p>
            <a:pPr marL="285750" indent="-285750" algn="just">
              <a:lnSpc>
                <a:spcPct val="150000"/>
              </a:lnSpc>
              <a:buFont typeface="Arial" panose="020B0604020202020204" pitchFamily="34" charset="0"/>
              <a:buChar char="•"/>
            </a:pPr>
            <a:r>
              <a:rPr lang="en-GB" dirty="0"/>
              <a:t>Transportation drives require operation in both directions.</a:t>
            </a:r>
          </a:p>
          <a:p>
            <a:pPr marL="285750" indent="-285750" algn="just">
              <a:lnSpc>
                <a:spcPct val="150000"/>
              </a:lnSpc>
              <a:buFont typeface="Arial" panose="020B0604020202020204" pitchFamily="34" charset="0"/>
              <a:buChar char="•"/>
            </a:pPr>
            <a:r>
              <a:rPr lang="en-GB" dirty="0"/>
              <a:t>If regeneration is necessary, application in all four quadrants may be required. If not, then the operation is restricted to quadrants I and III, and thus dynamic braking or mechanical braking may be required.</a:t>
            </a:r>
          </a:p>
          <a:p>
            <a:pPr marL="285750" indent="-285750" algn="just">
              <a:lnSpc>
                <a:spcPct val="150000"/>
              </a:lnSpc>
              <a:buFont typeface="Arial" panose="020B0604020202020204" pitchFamily="34" charset="0"/>
              <a:buChar char="•"/>
            </a:pPr>
            <a:r>
              <a:rPr lang="en-GB" dirty="0"/>
              <a:t>In hoist drives, a four-quadrant operation is needed.</a:t>
            </a:r>
            <a:endParaRPr lang="en-IN" dirty="0"/>
          </a:p>
        </p:txBody>
      </p:sp>
    </p:spTree>
    <p:extLst>
      <p:ext uri="{BB962C8B-B14F-4D97-AF65-F5344CB8AC3E}">
        <p14:creationId xmlns:p14="http://schemas.microsoft.com/office/powerpoint/2010/main" val="25553931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762" y="1404937"/>
            <a:ext cx="6848475" cy="4048125"/>
          </a:xfrm>
          <a:prstGeom prst="rect">
            <a:avLst/>
          </a:prstGeom>
        </p:spPr>
      </p:pic>
      <p:sp>
        <p:nvSpPr>
          <p:cNvPr id="5" name="TextBox 4"/>
          <p:cNvSpPr txBox="1"/>
          <p:nvPr/>
        </p:nvSpPr>
        <p:spPr>
          <a:xfrm>
            <a:off x="1714709" y="404664"/>
            <a:ext cx="6281528" cy="461665"/>
          </a:xfrm>
          <a:prstGeom prst="rect">
            <a:avLst/>
          </a:prstGeom>
          <a:noFill/>
        </p:spPr>
        <p:txBody>
          <a:bodyPr wrap="none" rtlCol="0">
            <a:spAutoFit/>
          </a:bodyPr>
          <a:lstStyle/>
          <a:p>
            <a:r>
              <a:rPr lang="en-IN" sz="2400" b="1" dirty="0"/>
              <a:t>Constant Torque and Constant Power Operation</a:t>
            </a:r>
          </a:p>
        </p:txBody>
      </p:sp>
    </p:spTree>
    <p:extLst>
      <p:ext uri="{BB962C8B-B14F-4D97-AF65-F5344CB8AC3E}">
        <p14:creationId xmlns:p14="http://schemas.microsoft.com/office/powerpoint/2010/main" val="37833496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951"/>
          <a:stretch/>
        </p:blipFill>
        <p:spPr>
          <a:xfrm>
            <a:off x="179512" y="463438"/>
            <a:ext cx="8289214" cy="5931123"/>
          </a:xfrm>
          <a:prstGeom prst="rect">
            <a:avLst/>
          </a:prstGeom>
        </p:spPr>
      </p:pic>
    </p:spTree>
    <p:extLst>
      <p:ext uri="{BB962C8B-B14F-4D97-AF65-F5344CB8AC3E}">
        <p14:creationId xmlns:p14="http://schemas.microsoft.com/office/powerpoint/2010/main" val="21890875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764704"/>
            <a:ext cx="8853661" cy="5328592"/>
          </a:xfrm>
          <a:prstGeom prst="rect">
            <a:avLst/>
          </a:prstGeom>
        </p:spPr>
      </p:pic>
    </p:spTree>
    <p:extLst>
      <p:ext uri="{BB962C8B-B14F-4D97-AF65-F5344CB8AC3E}">
        <p14:creationId xmlns:p14="http://schemas.microsoft.com/office/powerpoint/2010/main" val="3828584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OME Examples of ELECTRICAL DRIVES&#10;Electrical&#10;drives&#10;Industrial&#10;applications&#10;Textile mills Transportation Machine tools&#10;Do..."/>
          <p:cNvPicPr>
            <a:picLocks noChangeAspect="1" noChangeArrowheads="1"/>
          </p:cNvPicPr>
          <p:nvPr/>
        </p:nvPicPr>
        <p:blipFill>
          <a:blip r:embed="rId2"/>
          <a:srcRect/>
          <a:stretch>
            <a:fillRect/>
          </a:stretch>
        </p:blipFill>
        <p:spPr bwMode="auto">
          <a:xfrm>
            <a:off x="609600" y="304800"/>
            <a:ext cx="7924800" cy="6172200"/>
          </a:xfrm>
          <a:prstGeom prst="rect">
            <a:avLst/>
          </a:prstGeom>
          <a:noFill/>
        </p:spPr>
      </p:pic>
    </p:spTree>
    <p:extLst>
      <p:ext uri="{BB962C8B-B14F-4D97-AF65-F5344CB8AC3E}">
        <p14:creationId xmlns:p14="http://schemas.microsoft.com/office/powerpoint/2010/main" val="19948755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92696"/>
            <a:ext cx="8651837" cy="5112568"/>
          </a:xfrm>
          <a:prstGeom prst="rect">
            <a:avLst/>
          </a:prstGeom>
        </p:spPr>
      </p:pic>
    </p:spTree>
    <p:extLst>
      <p:ext uri="{BB962C8B-B14F-4D97-AF65-F5344CB8AC3E}">
        <p14:creationId xmlns:p14="http://schemas.microsoft.com/office/powerpoint/2010/main" val="2754816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017" y="1052736"/>
            <a:ext cx="8431423" cy="5117584"/>
          </a:xfrm>
          <a:prstGeom prst="rect">
            <a:avLst/>
          </a:prstGeom>
        </p:spPr>
      </p:pic>
    </p:spTree>
    <p:extLst>
      <p:ext uri="{BB962C8B-B14F-4D97-AF65-F5344CB8AC3E}">
        <p14:creationId xmlns:p14="http://schemas.microsoft.com/office/powerpoint/2010/main" val="27064610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1" y="1366837"/>
            <a:ext cx="6481712" cy="4726459"/>
          </a:xfrm>
          <a:prstGeom prst="rect">
            <a:avLst/>
          </a:prstGeom>
        </p:spPr>
      </p:pic>
    </p:spTree>
    <p:extLst>
      <p:ext uri="{BB962C8B-B14F-4D97-AF65-F5344CB8AC3E}">
        <p14:creationId xmlns:p14="http://schemas.microsoft.com/office/powerpoint/2010/main" val="25469058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1314450"/>
            <a:ext cx="7776864" cy="4706838"/>
          </a:xfrm>
          <a:prstGeom prst="rect">
            <a:avLst/>
          </a:prstGeom>
        </p:spPr>
      </p:pic>
    </p:spTree>
    <p:extLst>
      <p:ext uri="{BB962C8B-B14F-4D97-AF65-F5344CB8AC3E}">
        <p14:creationId xmlns:p14="http://schemas.microsoft.com/office/powerpoint/2010/main" val="1206412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620688"/>
            <a:ext cx="8352928" cy="4032448"/>
          </a:xfrm>
          <a:prstGeom prst="rect">
            <a:avLst/>
          </a:prstGeom>
        </p:spPr>
      </p:pic>
    </p:spTree>
    <p:extLst>
      <p:ext uri="{BB962C8B-B14F-4D97-AF65-F5344CB8AC3E}">
        <p14:creationId xmlns:p14="http://schemas.microsoft.com/office/powerpoint/2010/main" val="31328067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371475"/>
            <a:ext cx="8424936" cy="6115050"/>
          </a:xfrm>
          <a:prstGeom prst="rect">
            <a:avLst/>
          </a:prstGeom>
        </p:spPr>
      </p:pic>
    </p:spTree>
    <p:extLst>
      <p:ext uri="{BB962C8B-B14F-4D97-AF65-F5344CB8AC3E}">
        <p14:creationId xmlns:p14="http://schemas.microsoft.com/office/powerpoint/2010/main" val="23939318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2299" t="23958" r="27965" b="13542"/>
          <a:stretch>
            <a:fillRect/>
          </a:stretch>
        </p:blipFill>
        <p:spPr bwMode="auto">
          <a:xfrm>
            <a:off x="685800" y="1143000"/>
            <a:ext cx="7772400" cy="4572000"/>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914400"/>
            <a:ext cx="4267200" cy="5486400"/>
          </a:xfrm>
        </p:spPr>
        <p:txBody>
          <a:bodyPr>
            <a:normAutofit fontScale="92500" lnSpcReduction="20000"/>
          </a:bodyPr>
          <a:lstStyle/>
          <a:p>
            <a:pPr algn="just"/>
            <a:r>
              <a:rPr lang="en-US" dirty="0"/>
              <a:t>The equilibrium point will be termed as stable state when the operation will be restored to it after a small departure from it due to disturbance in the motor or load. </a:t>
            </a:r>
          </a:p>
          <a:p>
            <a:pPr algn="just"/>
            <a:r>
              <a:rPr lang="en-US" dirty="0"/>
              <a:t>Due to disturbance a reduction of  speed at new speed, electrical motor torque is greater than the load torque, consequently motor will accelerate and operation will be restores to point A. </a:t>
            </a:r>
          </a:p>
          <a:p>
            <a:pPr algn="just"/>
            <a:r>
              <a:rPr lang="en-US" dirty="0"/>
              <a:t>similarly an increase in  speed caused by a disturbance will make load torque greater than the motor torque, resulting into deceleration and restoring of operation to point A.</a:t>
            </a:r>
          </a:p>
        </p:txBody>
      </p:sp>
      <p:pic>
        <p:nvPicPr>
          <p:cNvPr id="7" name="Picture 2"/>
          <p:cNvPicPr>
            <a:picLocks noGrp="1" noChangeAspect="1" noChangeArrowheads="1"/>
          </p:cNvPicPr>
          <p:nvPr>
            <p:ph sz="quarter" idx="4"/>
          </p:nvPr>
        </p:nvPicPr>
        <p:blipFill>
          <a:blip r:embed="rId2"/>
          <a:srcRect l="12299" t="23958" r="27965" b="13542"/>
          <a:stretch>
            <a:fillRect/>
          </a:stretch>
        </p:blipFill>
        <p:spPr bwMode="auto">
          <a:xfrm>
            <a:off x="4645025" y="2057400"/>
            <a:ext cx="4270375" cy="3962400"/>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914400"/>
            <a:ext cx="4419600" cy="5211763"/>
          </a:xfrm>
        </p:spPr>
        <p:txBody>
          <a:bodyPr>
            <a:normAutofit fontScale="92500"/>
          </a:bodyPr>
          <a:lstStyle/>
          <a:p>
            <a:pPr algn="just"/>
            <a:r>
              <a:rPr lang="en-US" dirty="0"/>
              <a:t>Now consider equilibrium point B which is obtained when the same motor drives another load as shown in the figure. </a:t>
            </a:r>
          </a:p>
          <a:p>
            <a:pPr algn="just"/>
            <a:r>
              <a:rPr lang="en-US" dirty="0"/>
              <a:t>A decrease in speed causes the load torque to become greater than the motor torque, electric drive decelerates and operating point moves away from point B.</a:t>
            </a:r>
          </a:p>
          <a:p>
            <a:pPr algn="just"/>
            <a:r>
              <a:rPr lang="en-US" dirty="0"/>
              <a:t> Similarly when working at point B and increase in speed will make motor torque greater than the load torque, which will move the operating point away from point B</a:t>
            </a:r>
          </a:p>
        </p:txBody>
      </p:sp>
      <p:pic>
        <p:nvPicPr>
          <p:cNvPr id="2050" name="Picture 2"/>
          <p:cNvPicPr>
            <a:picLocks noGrp="1" noChangeAspect="1" noChangeArrowheads="1"/>
          </p:cNvPicPr>
          <p:nvPr>
            <p:ph sz="quarter" idx="4"/>
          </p:nvPr>
        </p:nvPicPr>
        <p:blipFill>
          <a:blip r:embed="rId2"/>
          <a:srcRect l="19849" t="21602" r="24509" b="18039"/>
          <a:stretch>
            <a:fillRect/>
          </a:stretch>
        </p:blipFill>
        <p:spPr bwMode="auto">
          <a:xfrm>
            <a:off x="5181600" y="1524000"/>
            <a:ext cx="3732245" cy="3657600"/>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1252537"/>
            <a:ext cx="6797749" cy="4696743"/>
          </a:xfrm>
          <a:prstGeom prst="rect">
            <a:avLst/>
          </a:prstGeom>
        </p:spPr>
      </p:pic>
    </p:spTree>
    <p:extLst>
      <p:ext uri="{BB962C8B-B14F-4D97-AF65-F5344CB8AC3E}">
        <p14:creationId xmlns:p14="http://schemas.microsoft.com/office/powerpoint/2010/main" val="111030521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2304719B99804084ABF64343148F7C" ma:contentTypeVersion="6" ma:contentTypeDescription="Create a new document." ma:contentTypeScope="" ma:versionID="a561b687d1cad4c561414aa2e51c2247">
  <xsd:schema xmlns:xsd="http://www.w3.org/2001/XMLSchema" xmlns:xs="http://www.w3.org/2001/XMLSchema" xmlns:p="http://schemas.microsoft.com/office/2006/metadata/properties" xmlns:ns2="15541ffd-625c-4e0b-8e76-9efe9f1e66e7" targetNamespace="http://schemas.microsoft.com/office/2006/metadata/properties" ma:root="true" ma:fieldsID="3188e4a23991d16fdb76f700b43ae35b" ns2:_="">
    <xsd:import namespace="15541ffd-625c-4e0b-8e76-9efe9f1e66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541ffd-625c-4e0b-8e76-9efe9f1e66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99C181-1809-4C46-8754-2ED19BC2E4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541ffd-625c-4e0b-8e76-9efe9f1e66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FB4EAA-D7D8-45AA-BD54-1FECDBB1CB69}">
  <ds:schemaRefs>
    <ds:schemaRef ds:uri="http://schemas.openxmlformats.org/package/2006/metadata/core-properties"/>
    <ds:schemaRef ds:uri="http://schemas.microsoft.com/office/infopath/2007/PartnerControls"/>
    <ds:schemaRef ds:uri="http://purl.org/dc/elements/1.1/"/>
    <ds:schemaRef ds:uri="http://www.w3.org/XML/1998/namespace"/>
    <ds:schemaRef ds:uri="http://purl.org/dc/dcmitype/"/>
    <ds:schemaRef ds:uri="http://schemas.microsoft.com/office/2006/documentManagement/types"/>
    <ds:schemaRef ds:uri="15541ffd-625c-4e0b-8e76-9efe9f1e66e7"/>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C30F223-26E2-4DE1-8DDA-4A9BB6411B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1061</TotalTime>
  <Words>5715</Words>
  <Application>Microsoft Office PowerPoint</Application>
  <PresentationFormat>On-screen Show (4:3)</PresentationFormat>
  <Paragraphs>492</Paragraphs>
  <Slides>139</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139</vt:i4>
      </vt:variant>
    </vt:vector>
  </HeadingPairs>
  <TitlesOfParts>
    <vt:vector size="147" baseType="lpstr">
      <vt:lpstr>Arial</vt:lpstr>
      <vt:lpstr>Arial Black</vt:lpstr>
      <vt:lpstr>Calibri</vt:lpstr>
      <vt:lpstr>Cambria Math</vt:lpstr>
      <vt:lpstr>Segoe UI</vt:lpstr>
      <vt:lpstr>Wingdings</vt:lpstr>
      <vt:lpstr>Office Theme</vt:lpstr>
      <vt:lpstr>Essential</vt:lpstr>
      <vt:lpstr>PowerPoint Presentation</vt:lpstr>
      <vt:lpstr>PowerPoint Presentation</vt:lpstr>
      <vt:lpstr>PowerPoint Presentation</vt:lpstr>
      <vt:lpstr> Advantages of Electrical Drives</vt:lpstr>
      <vt:lpstr>Advantages of Electrical Drives</vt:lpstr>
      <vt:lpstr>Advantages of Electrical Drives</vt:lpstr>
      <vt:lpstr>PowerPoint Presentation</vt:lpstr>
      <vt:lpstr>PowerPoint Presentation</vt:lpstr>
      <vt:lpstr>PowerPoint Presentation</vt:lpstr>
      <vt:lpstr>Applications</vt:lpstr>
      <vt:lpstr> motors for particular applications</vt:lpstr>
      <vt:lpstr> motors for particular applications</vt:lpstr>
      <vt:lpstr> motors for particular applications</vt:lpstr>
      <vt:lpstr> motors for particular applications</vt:lpstr>
      <vt:lpstr> motors for particular applications</vt:lpstr>
      <vt:lpstr> motors for particular applications</vt:lpstr>
      <vt:lpstr> motors for particular applications</vt:lpstr>
      <vt:lpstr> Block Diagram of Electrical Drives</vt:lpstr>
      <vt:lpstr>PowerPoint Presentation</vt:lpstr>
      <vt:lpstr>PowerPoint Presentation</vt:lpstr>
      <vt:lpstr>PowerPoint Presentation</vt:lpstr>
      <vt:lpstr>PowerPoint Presentation</vt:lpstr>
      <vt:lpstr>PowerPoint Presentation</vt:lpstr>
      <vt:lpstr>Power Modulators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 of Electric Drives</vt:lpstr>
      <vt:lpstr>PowerPoint Presentation</vt:lpstr>
      <vt:lpstr>PowerPoint Presentation</vt:lpstr>
      <vt:lpstr> Group Electric drives</vt:lpstr>
      <vt:lpstr> Group Electric drives</vt:lpstr>
      <vt:lpstr> Group Electric drives</vt:lpstr>
      <vt:lpstr> Group Electric drives</vt:lpstr>
      <vt:lpstr>PowerPoint Presentation</vt:lpstr>
      <vt:lpstr>PowerPoint Presentation</vt:lpstr>
      <vt:lpstr> Individual Electric drives</vt:lpstr>
      <vt:lpstr>PowerPoint Presentation</vt:lpstr>
      <vt:lpstr> Individual Electric drives</vt:lpstr>
      <vt:lpstr>PowerPoint Presentation</vt:lpstr>
      <vt:lpstr>PowerPoint Presentation</vt:lpstr>
      <vt:lpstr>PowerPoint Presentation</vt:lpstr>
      <vt:lpstr>PowerPoint Presentation</vt:lpstr>
      <vt:lpstr>PowerPoint Presentation</vt:lpstr>
      <vt:lpstr> Multi motor Electric drives</vt:lpstr>
      <vt:lpstr> Multi motor Electric drives</vt:lpstr>
      <vt:lpstr>PowerPoint Presentation</vt:lpstr>
      <vt:lpstr>PowerPoint Presentation</vt:lpstr>
      <vt:lpstr>PowerPoint Presentation</vt:lpstr>
      <vt:lpstr>Characteristics of Different types of Loads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Load Equalisation in Electrical Drives</vt:lpstr>
      <vt:lpstr>PowerPoint Presentation</vt:lpstr>
      <vt:lpstr>Load Equalisation in Electrical Drives</vt:lpstr>
      <vt:lpstr>Load Equalisation in Electrical Drives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Load Equalisation in Electrical Drives</vt:lpstr>
      <vt:lpstr>PowerPoint Presentation</vt:lpstr>
      <vt:lpstr>Size of Motor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Rajesh</dc:creator>
  <cp:lastModifiedBy>Hari-Sudhakar</cp:lastModifiedBy>
  <cp:revision>139</cp:revision>
  <dcterms:created xsi:type="dcterms:W3CDTF">2006-08-16T00:00:00Z</dcterms:created>
  <dcterms:modified xsi:type="dcterms:W3CDTF">2024-10-11T09:50:56Z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0x0101008E2304719B99804084ABF64343148F7C</vt:lpwstr>
  </property>
</Properties>
</file>